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85" r:id="rId4"/>
    <p:sldId id="270" r:id="rId5"/>
    <p:sldId id="279" r:id="rId6"/>
    <p:sldId id="292" r:id="rId7"/>
    <p:sldId id="263" r:id="rId8"/>
    <p:sldId id="265" r:id="rId9"/>
    <p:sldId id="299" r:id="rId10"/>
    <p:sldId id="267" r:id="rId11"/>
    <p:sldId id="269" r:id="rId12"/>
    <p:sldId id="294" r:id="rId13"/>
    <p:sldId id="295" r:id="rId14"/>
    <p:sldId id="296" r:id="rId15"/>
    <p:sldId id="274" r:id="rId16"/>
    <p:sldId id="278" r:id="rId17"/>
    <p:sldId id="297" r:id="rId18"/>
    <p:sldId id="300" r:id="rId19"/>
    <p:sldId id="276" r:id="rId20"/>
    <p:sldId id="275" r:id="rId21"/>
    <p:sldId id="273" r:id="rId22"/>
    <p:sldId id="272" r:id="rId23"/>
    <p:sldId id="280" r:id="rId24"/>
    <p:sldId id="281" r:id="rId25"/>
    <p:sldId id="298" r:id="rId26"/>
    <p:sldId id="301" r:id="rId27"/>
    <p:sldId id="282" r:id="rId28"/>
    <p:sldId id="283" r:id="rId29"/>
    <p:sldId id="311" r:id="rId30"/>
    <p:sldId id="315" r:id="rId31"/>
    <p:sldId id="287" r:id="rId32"/>
    <p:sldId id="302" r:id="rId33"/>
    <p:sldId id="305" r:id="rId34"/>
    <p:sldId id="307" r:id="rId35"/>
    <p:sldId id="308" r:id="rId36"/>
    <p:sldId id="309" r:id="rId37"/>
    <p:sldId id="288" r:id="rId38"/>
    <p:sldId id="289" r:id="rId39"/>
    <p:sldId id="284" r:id="rId40"/>
    <p:sldId id="303" r:id="rId4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633" autoAdjust="0"/>
  </p:normalViewPr>
  <p:slideViewPr>
    <p:cSldViewPr>
      <p:cViewPr varScale="1">
        <p:scale>
          <a:sx n="70" d="100"/>
          <a:sy n="70" d="100"/>
        </p:scale>
        <p:origin x="51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971E54C0-5233-41F2-A23B-83D0083CF367}" type="datetimeFigureOut">
              <a:rPr lang="zh-CN" altLang="en-US"/>
              <a:pPr>
                <a:defRPr/>
              </a:pPr>
              <a:t>2015/5/22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3009AD7-2DDA-4916-87A6-626C8E3C828B}" type="slidenum">
              <a:rPr lang="zh-CN" altLang="en-US"/>
              <a:pPr>
                <a:defRPr/>
              </a:pPr>
              <a:t>‹#›</a:t>
            </a:fld>
            <a:endParaRPr lang="zh-CN" altLang="en-US"/>
          </a:p>
        </p:txBody>
      </p:sp>
    </p:spTree>
    <p:extLst>
      <p:ext uri="{BB962C8B-B14F-4D97-AF65-F5344CB8AC3E}">
        <p14:creationId xmlns:p14="http://schemas.microsoft.com/office/powerpoint/2010/main" val="25166682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AD3F10B-7EDA-4777-9B30-B65E820A2F68}" type="datetimeFigureOut">
              <a:rPr lang="zh-CN" altLang="en-US"/>
              <a:pPr>
                <a:defRPr/>
              </a:pPr>
              <a:t>2015/5/22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B054C4D-0DDC-41B5-8496-0C4222006F15}"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5FEAB3E-81C6-42D3-981E-8064A2348F2B}" type="datetimeFigureOut">
              <a:rPr lang="zh-CN" altLang="en-US"/>
              <a:pPr>
                <a:defRPr/>
              </a:pPr>
              <a:t>2015/5/22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0A375D-B744-4ADF-9675-F3504948503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1AB9AFC-1485-4015-A910-A2706FE5881C}" type="datetimeFigureOut">
              <a:rPr lang="zh-CN" altLang="en-US"/>
              <a:pPr>
                <a:defRPr/>
              </a:pPr>
              <a:t>2015/5/22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370BA53-6AA5-4D71-9D8B-2C53FD46259A}"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CA560F6-39CC-45A0-B8FB-D32916CBEC08}" type="datetimeFigureOut">
              <a:rPr lang="zh-CN" altLang="en-US"/>
              <a:pPr>
                <a:defRPr/>
              </a:pPr>
              <a:t>2015/5/22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8630C79-F064-4556-9DB7-5134943FCC8E}"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8EC79A9-F5A3-4168-B6AB-BA66464D23BD}" type="datetimeFigureOut">
              <a:rPr lang="zh-CN" altLang="en-US"/>
              <a:pPr>
                <a:defRPr/>
              </a:pPr>
              <a:t>2015/5/22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4A8A4E-9450-4C6D-9E33-32EFED91A3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747B91B-9884-4828-8BA0-4F864EA30F8E}" type="datetimeFigureOut">
              <a:rPr lang="zh-CN" altLang="en-US"/>
              <a:pPr>
                <a:defRPr/>
              </a:pPr>
              <a:t>2015/5/22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B572CEA-FECF-4356-93A9-02EC52E5930F}"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4570AEE-1A7E-4BBE-A458-C93BAEE96066}" type="datetimeFigureOut">
              <a:rPr lang="zh-CN" altLang="en-US"/>
              <a:pPr>
                <a:defRPr/>
              </a:pPr>
              <a:t>2015/5/22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74FBAC7-06EA-47CB-8B4B-84787D8E539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3271283-BB29-4E08-8E30-611D2A19544A}" type="datetimeFigureOut">
              <a:rPr lang="zh-CN" altLang="en-US"/>
              <a:pPr>
                <a:defRPr/>
              </a:pPr>
              <a:t>2015/5/22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2AD085E-1B80-4CAB-991A-A59FA701257B}"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8EF04DE-CA0D-4EAE-8655-55F4128209E6}" type="datetimeFigureOut">
              <a:rPr lang="zh-CN" altLang="en-US"/>
              <a:pPr>
                <a:defRPr/>
              </a:pPr>
              <a:t>2015/5/22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734ED94-1E52-4A75-98F2-1F72A93015F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3E8B32E-E6F1-437C-9C5B-5F0408391601}" type="datetimeFigureOut">
              <a:rPr lang="zh-CN" altLang="en-US"/>
              <a:pPr>
                <a:defRPr/>
              </a:pPr>
              <a:t>2015/5/22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77D7031-DAB5-47C8-9EF9-2C11EB7A403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7F92AA4-2DA7-42F0-92FA-F4C6942D18C5}" type="datetimeFigureOut">
              <a:rPr lang="zh-CN" altLang="en-US"/>
              <a:pPr>
                <a:defRPr/>
              </a:pPr>
              <a:t>2015/5/22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1558EFC-E939-4AAC-BE47-2ACD8AEAA97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C1445F1-C1A3-44FF-8AAB-225F01714AF1}" type="datetimeFigureOut">
              <a:rPr lang="zh-CN" altLang="en-US"/>
              <a:pPr>
                <a:defRPr/>
              </a:pPr>
              <a:t>2015/5/22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0A2FEB8B-126A-4BEA-87DB-316728FE91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07704" y="2420888"/>
            <a:ext cx="6164734" cy="1231106"/>
          </a:xfrm>
          <a:prstGeom prst="rect">
            <a:avLst/>
          </a:prstGeom>
          <a:noFill/>
          <a:ln w="9525">
            <a:noFill/>
            <a:miter lim="800000"/>
            <a:headEnd/>
            <a:tailEnd/>
          </a:ln>
        </p:spPr>
        <p:txBody>
          <a:bodyPr wrap="square">
            <a:spAutoFit/>
          </a:bodyPr>
          <a:lstStyle/>
          <a:p>
            <a:r>
              <a:rPr lang="zh-CN" altLang="en-US" sz="3600" b="1" dirty="0">
                <a:solidFill>
                  <a:schemeClr val="bg1"/>
                </a:solidFill>
                <a:latin typeface="华文楷体" panose="02010600040101010101" pitchFamily="2" charset="-122"/>
                <a:ea typeface="华文楷体" panose="02010600040101010101" pitchFamily="2" charset="-122"/>
              </a:rPr>
              <a:t>深度学习的基本理论与</a:t>
            </a:r>
            <a:r>
              <a:rPr lang="zh-CN" altLang="en-US" sz="3600" b="1" dirty="0" smtClean="0">
                <a:solidFill>
                  <a:schemeClr val="bg1"/>
                </a:solidFill>
                <a:latin typeface="华文楷体" panose="02010600040101010101" pitchFamily="2" charset="-122"/>
                <a:ea typeface="华文楷体" panose="02010600040101010101" pitchFamily="2" charset="-122"/>
              </a:rPr>
              <a:t>方法</a:t>
            </a:r>
          </a:p>
          <a:p>
            <a:endParaRPr lang="en-US" altLang="zh-CN" dirty="0"/>
          </a:p>
          <a:p>
            <a:pPr algn="ctr"/>
            <a:endParaRPr lang="zh-CN" altLang="en-US" sz="2000" dirty="0" smtClean="0">
              <a:solidFill>
                <a:schemeClr val="bg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a:off x="3275856" y="3140968"/>
            <a:ext cx="3000375"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4"/>
          <p:cNvPicPr>
            <a:picLocks noChangeAspect="1" noChangeArrowheads="1"/>
          </p:cNvPicPr>
          <p:nvPr/>
        </p:nvPicPr>
        <p:blipFill>
          <a:blip r:embed="rId3"/>
          <a:srcRect l="28697" t="17708" r="19180" b="12639"/>
          <a:stretch>
            <a:fillRect/>
          </a:stretch>
        </p:blipFill>
        <p:spPr bwMode="auto">
          <a:xfrm>
            <a:off x="759345" y="1925286"/>
            <a:ext cx="7629786" cy="4499330"/>
          </a:xfrm>
          <a:prstGeom prst="rect">
            <a:avLst/>
          </a:prstGeom>
          <a:noFill/>
          <a:ln w="9525">
            <a:noFill/>
            <a:miter lim="800000"/>
            <a:headEnd/>
            <a:tailEnd/>
          </a:ln>
        </p:spPr>
      </p:pic>
      <p:sp>
        <p:nvSpPr>
          <p:cNvPr id="7" name="矩形 6"/>
          <p:cNvSpPr/>
          <p:nvPr/>
        </p:nvSpPr>
        <p:spPr>
          <a:xfrm>
            <a:off x="4656213" y="6001021"/>
            <a:ext cx="3816424" cy="6480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b="1" dirty="0" smtClean="0"/>
              <a:t>为什么采用层次网络</a:t>
            </a:r>
            <a:endParaRPr lang="zh-CN" altLang="en-US" sz="2800" b="1" dirty="0"/>
          </a:p>
        </p:txBody>
      </p:sp>
    </p:spTree>
    <p:extLst>
      <p:ext uri="{BB962C8B-B14F-4D97-AF65-F5344CB8AC3E}">
        <p14:creationId xmlns:p14="http://schemas.microsoft.com/office/powerpoint/2010/main" val="668010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sz="2800" dirty="0" smtClean="0">
                <a:solidFill>
                  <a:srgbClr val="7030A0"/>
                </a:solidFill>
              </a:rPr>
              <a:t>深度学习的优势：</a:t>
            </a:r>
            <a:endParaRPr lang="en-US" altLang="zh-CN" sz="2800" dirty="0" smtClean="0">
              <a:solidFill>
                <a:srgbClr val="7030A0"/>
              </a:solidFill>
            </a:endParaRPr>
          </a:p>
          <a:p>
            <a:r>
              <a:rPr lang="zh-CN" altLang="en-US" sz="2800" dirty="0" smtClean="0"/>
              <a:t>能以更加紧凑简洁的方式来表达比浅层网络大得多的函数集合</a:t>
            </a:r>
            <a:endParaRPr lang="en-US" altLang="zh-CN" sz="2800" dirty="0" smtClean="0"/>
          </a:p>
          <a:p>
            <a:r>
              <a:rPr lang="zh-CN" altLang="en-US" sz="2800" dirty="0">
                <a:solidFill>
                  <a:srgbClr val="7030A0"/>
                </a:solidFill>
              </a:rPr>
              <a:t>训练深度学习的困难：</a:t>
            </a:r>
            <a:endParaRPr lang="en-US" altLang="zh-CN" sz="2800" dirty="0">
              <a:solidFill>
                <a:srgbClr val="7030A0"/>
              </a:solidFill>
            </a:endParaRPr>
          </a:p>
          <a:p>
            <a:r>
              <a:rPr lang="zh-CN" altLang="en-US" sz="2800" dirty="0"/>
              <a:t>（</a:t>
            </a:r>
            <a:r>
              <a:rPr lang="en-US" altLang="zh-CN" sz="2800" dirty="0"/>
              <a:t>1</a:t>
            </a:r>
            <a:r>
              <a:rPr lang="zh-CN" altLang="en-US" sz="2800" dirty="0"/>
              <a:t>）数据获取问题</a:t>
            </a:r>
            <a:endParaRPr lang="en-US" altLang="zh-CN" sz="2800" dirty="0"/>
          </a:p>
          <a:p>
            <a:r>
              <a:rPr lang="zh-CN" altLang="en-US" sz="2800" dirty="0"/>
              <a:t>考虑到深度网络具有强大的表达能力，在不充足的数据上进行训练将会导致过拟合</a:t>
            </a:r>
            <a:endParaRPr lang="en-US" altLang="zh-CN" sz="2800" dirty="0"/>
          </a:p>
          <a:p>
            <a:r>
              <a:rPr lang="zh-CN" altLang="en-US" sz="2800" dirty="0"/>
              <a:t>（</a:t>
            </a:r>
            <a:r>
              <a:rPr lang="en-US" altLang="zh-CN" sz="2800" dirty="0"/>
              <a:t>2</a:t>
            </a:r>
            <a:r>
              <a:rPr lang="zh-CN" altLang="en-US" sz="2800" dirty="0"/>
              <a:t>）局部极值问题</a:t>
            </a:r>
            <a:endParaRPr lang="en-US" altLang="zh-CN" sz="2800" dirty="0"/>
          </a:p>
          <a:p>
            <a:r>
              <a:rPr lang="zh-CN" altLang="en-US" sz="2800" dirty="0"/>
              <a:t>与梯度下降法有关</a:t>
            </a:r>
          </a:p>
          <a:p>
            <a:endParaRPr lang="zh-CN" altLang="en-US" sz="2800" dirty="0">
              <a:solidFill>
                <a:srgbClr val="FF0000"/>
              </a:solidFill>
            </a:endParaRPr>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09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0" descr="1.png"/>
          <p:cNvPicPr>
            <a:picLocks noChangeAspect="1"/>
          </p:cNvPicPr>
          <p:nvPr/>
        </p:nvPicPr>
        <p:blipFill>
          <a:blip r:embed="rId2"/>
          <a:srcRect/>
          <a:stretch>
            <a:fillRect/>
          </a:stretch>
        </p:blipFill>
        <p:spPr bwMode="auto">
          <a:xfrm>
            <a:off x="723900" y="2671763"/>
            <a:ext cx="8062913" cy="2471737"/>
          </a:xfrm>
          <a:prstGeom prst="rect">
            <a:avLst/>
          </a:prstGeom>
          <a:noFill/>
          <a:ln w="9525">
            <a:noFill/>
            <a:miter lim="800000"/>
            <a:headEnd/>
            <a:tailEnd/>
          </a:ln>
        </p:spPr>
      </p:pic>
      <p:pic>
        <p:nvPicPr>
          <p:cNvPr id="7171" name="图片 11" descr="2.png"/>
          <p:cNvPicPr>
            <a:picLocks noChangeAspect="1"/>
          </p:cNvPicPr>
          <p:nvPr/>
        </p:nvPicPr>
        <p:blipFill>
          <a:blip r:embed="rId3"/>
          <a:srcRect/>
          <a:stretch>
            <a:fillRect/>
          </a:stretch>
        </p:blipFill>
        <p:spPr bwMode="auto">
          <a:xfrm>
            <a:off x="3643313" y="2071688"/>
            <a:ext cx="2171700" cy="1377950"/>
          </a:xfrm>
          <a:prstGeom prst="rect">
            <a:avLst/>
          </a:prstGeom>
          <a:noFill/>
          <a:ln w="9525">
            <a:noFill/>
            <a:miter lim="800000"/>
            <a:headEnd/>
            <a:tailEnd/>
          </a:ln>
        </p:spPr>
      </p:pic>
      <p:sp>
        <p:nvSpPr>
          <p:cNvPr id="7172"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173"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174"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175"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176" name="矩形 6"/>
          <p:cNvSpPr>
            <a:spLocks noChangeArrowheads="1"/>
          </p:cNvSpPr>
          <p:nvPr/>
        </p:nvSpPr>
        <p:spPr bwMode="auto">
          <a:xfrm>
            <a:off x="1856581" y="536903"/>
            <a:ext cx="3416320" cy="523220"/>
          </a:xfrm>
          <a:prstGeom prst="rect">
            <a:avLst/>
          </a:prstGeom>
          <a:noFill/>
          <a:ln w="9525">
            <a:noFill/>
            <a:miter lim="800000"/>
            <a:headEnd/>
            <a:tailEnd/>
          </a:ln>
        </p:spPr>
        <p:txBody>
          <a:bodyPr wrap="none">
            <a:spAutoFit/>
          </a:bodyPr>
          <a:lstStyle/>
          <a:p>
            <a:r>
              <a:rPr lang="zh-CN" altLang="en-US" sz="2800" dirty="0" smtClean="0">
                <a:latin typeface="微软雅黑" pitchFamily="34" charset="-122"/>
                <a:ea typeface="微软雅黑" pitchFamily="34" charset="-122"/>
              </a:rPr>
              <a:t>深度神经网络的演化</a:t>
            </a:r>
            <a:endParaRPr lang="zh-CN" altLang="en-US" sz="2800" dirty="0">
              <a:latin typeface="微软雅黑" pitchFamily="34" charset="-122"/>
              <a:ea typeface="微软雅黑" pitchFamily="34" charset="-122"/>
            </a:endParaRPr>
          </a:p>
        </p:txBody>
      </p:sp>
      <p:sp>
        <p:nvSpPr>
          <p:cNvPr id="7177" name="矩形 12"/>
          <p:cNvSpPr>
            <a:spLocks noChangeArrowheads="1"/>
          </p:cNvSpPr>
          <p:nvPr/>
        </p:nvSpPr>
        <p:spPr bwMode="auto">
          <a:xfrm>
            <a:off x="1431965" y="3643313"/>
            <a:ext cx="1107996" cy="369332"/>
          </a:xfrm>
          <a:prstGeom prst="rect">
            <a:avLst/>
          </a:prstGeom>
          <a:noFill/>
          <a:ln w="9525">
            <a:noFill/>
            <a:miter lim="800000"/>
            <a:headEnd/>
            <a:tailEnd/>
          </a:ln>
        </p:spPr>
        <p:txBody>
          <a:bodyPr wrap="none">
            <a:spAutoFit/>
          </a:bodyPr>
          <a:lstStyle/>
          <a:p>
            <a:r>
              <a:rPr lang="zh-CN" altLang="en-US" dirty="0" smtClean="0">
                <a:latin typeface="微软雅黑" pitchFamily="34" charset="-122"/>
                <a:ea typeface="微软雅黑" pitchFamily="34" charset="-122"/>
              </a:rPr>
              <a:t>神经网络</a:t>
            </a:r>
            <a:endParaRPr lang="zh-CN" altLang="en-US" dirty="0">
              <a:latin typeface="微软雅黑" pitchFamily="34" charset="-122"/>
              <a:ea typeface="微软雅黑" pitchFamily="34" charset="-122"/>
            </a:endParaRPr>
          </a:p>
        </p:txBody>
      </p:sp>
      <p:sp>
        <p:nvSpPr>
          <p:cNvPr id="7178" name="矩形 15"/>
          <p:cNvSpPr>
            <a:spLocks noChangeArrowheads="1"/>
          </p:cNvSpPr>
          <p:nvPr/>
        </p:nvSpPr>
        <p:spPr bwMode="auto">
          <a:xfrm>
            <a:off x="6786563" y="3643313"/>
            <a:ext cx="1569660" cy="369332"/>
          </a:xfrm>
          <a:prstGeom prst="rect">
            <a:avLst/>
          </a:prstGeom>
          <a:noFill/>
          <a:ln w="9525">
            <a:noFill/>
            <a:miter lim="800000"/>
            <a:headEnd/>
            <a:tailEnd/>
          </a:ln>
        </p:spPr>
        <p:txBody>
          <a:bodyPr wrap="none">
            <a:spAutoFit/>
          </a:bodyPr>
          <a:lstStyle/>
          <a:p>
            <a:r>
              <a:rPr lang="zh-CN" altLang="en-US" dirty="0" smtClean="0">
                <a:latin typeface="微软雅黑" pitchFamily="34" charset="-122"/>
                <a:ea typeface="微软雅黑" pitchFamily="34" charset="-122"/>
              </a:rPr>
              <a:t>深度神经网络</a:t>
            </a:r>
            <a:endParaRPr lang="zh-CN" altLang="en-US" dirty="0">
              <a:latin typeface="微软雅黑" pitchFamily="34" charset="-122"/>
              <a:ea typeface="微软雅黑" pitchFamily="34" charset="-122"/>
            </a:endParaRPr>
          </a:p>
        </p:txBody>
      </p:sp>
      <p:sp>
        <p:nvSpPr>
          <p:cNvPr id="7179" name="矩形 25"/>
          <p:cNvSpPr>
            <a:spLocks noChangeArrowheads="1"/>
          </p:cNvSpPr>
          <p:nvPr/>
        </p:nvSpPr>
        <p:spPr bwMode="auto">
          <a:xfrm>
            <a:off x="4000500" y="3571875"/>
            <a:ext cx="1338828" cy="369332"/>
          </a:xfrm>
          <a:prstGeom prst="rect">
            <a:avLst/>
          </a:prstGeom>
          <a:noFill/>
          <a:ln w="9525">
            <a:noFill/>
            <a:miter lim="800000"/>
            <a:headEnd/>
            <a:tailEnd/>
          </a:ln>
        </p:spPr>
        <p:txBody>
          <a:bodyPr wrap="none">
            <a:spAutoFit/>
          </a:bodyPr>
          <a:lstStyle/>
          <a:p>
            <a:r>
              <a:rPr lang="zh-CN" altLang="en-US" dirty="0">
                <a:latin typeface="微软雅黑" pitchFamily="34" charset="-122"/>
                <a:ea typeface="微软雅黑" pitchFamily="34" charset="-122"/>
              </a:rPr>
              <a:t>多</a:t>
            </a:r>
            <a:r>
              <a:rPr lang="zh-CN" altLang="en-US" dirty="0" smtClean="0">
                <a:latin typeface="微软雅黑" pitchFamily="34" charset="-122"/>
                <a:ea typeface="微软雅黑" pitchFamily="34" charset="-122"/>
              </a:rPr>
              <a:t>层感知器</a:t>
            </a:r>
            <a:endParaRPr lang="zh-CN" altLang="en-US" dirty="0">
              <a:latin typeface="微软雅黑" pitchFamily="34" charset="-122"/>
              <a:ea typeface="微软雅黑" pitchFamily="34" charset="-122"/>
            </a:endParaRPr>
          </a:p>
        </p:txBody>
      </p:sp>
      <p:pic>
        <p:nvPicPr>
          <p:cNvPr id="7180" name="图片 12" descr="2.png"/>
          <p:cNvPicPr>
            <a:picLocks noChangeAspect="1"/>
          </p:cNvPicPr>
          <p:nvPr/>
        </p:nvPicPr>
        <p:blipFill>
          <a:blip r:embed="rId3"/>
          <a:srcRect/>
          <a:stretch>
            <a:fillRect/>
          </a:stretch>
        </p:blipFill>
        <p:spPr bwMode="auto">
          <a:xfrm>
            <a:off x="900113" y="2000250"/>
            <a:ext cx="2171700" cy="1377950"/>
          </a:xfrm>
          <a:prstGeom prst="rect">
            <a:avLst/>
          </a:prstGeom>
          <a:noFill/>
          <a:ln w="9525">
            <a:noFill/>
            <a:miter lim="800000"/>
            <a:headEnd/>
            <a:tailEnd/>
          </a:ln>
        </p:spPr>
      </p:pic>
      <p:pic>
        <p:nvPicPr>
          <p:cNvPr id="7181" name="图片 13" descr="2.png"/>
          <p:cNvPicPr>
            <a:picLocks noChangeAspect="1"/>
          </p:cNvPicPr>
          <p:nvPr/>
        </p:nvPicPr>
        <p:blipFill>
          <a:blip r:embed="rId3"/>
          <a:srcRect/>
          <a:stretch>
            <a:fillRect/>
          </a:stretch>
        </p:blipFill>
        <p:spPr bwMode="auto">
          <a:xfrm>
            <a:off x="6429375" y="2071688"/>
            <a:ext cx="2171700" cy="1377950"/>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284363" y="315165"/>
            <a:ext cx="1231499" cy="1109568"/>
          </a:xfrm>
          <a:prstGeom prst="rect">
            <a:avLst/>
          </a:prstGeom>
        </p:spPr>
      </p:pic>
      <p:cxnSp>
        <p:nvCxnSpPr>
          <p:cNvPr id="1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934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6059166" y="164578"/>
            <a:ext cx="2886075" cy="1524000"/>
          </a:xfrm>
          <a:prstGeom prst="rect">
            <a:avLst/>
          </a:prstGeom>
        </p:spPr>
      </p:pic>
      <p:pic>
        <p:nvPicPr>
          <p:cNvPr id="4" name="图片 3"/>
          <p:cNvPicPr>
            <a:picLocks noChangeAspect="1"/>
          </p:cNvPicPr>
          <p:nvPr/>
        </p:nvPicPr>
        <p:blipFill>
          <a:blip r:embed="rId3"/>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592288" cy="499393"/>
          </a:xfrm>
        </p:spPr>
        <p:txBody>
          <a:bodyPr/>
          <a:lstStyle/>
          <a:p>
            <a:r>
              <a:rPr lang="zh-CN" altLang="en-US" sz="3600" b="1" dirty="0" smtClean="0"/>
              <a:t>神经网络</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1619672" y="2720976"/>
            <a:ext cx="4580527" cy="323166"/>
          </a:xfrm>
          <a:prstGeom prst="rect">
            <a:avLst/>
          </a:prstGeom>
        </p:spPr>
      </p:pic>
      <p:sp>
        <p:nvSpPr>
          <p:cNvPr id="8" name="文本框 7"/>
          <p:cNvSpPr txBox="1"/>
          <p:nvPr/>
        </p:nvSpPr>
        <p:spPr>
          <a:xfrm>
            <a:off x="506934" y="2609219"/>
            <a:ext cx="903486" cy="461665"/>
          </a:xfrm>
          <a:prstGeom prst="rect">
            <a:avLst/>
          </a:prstGeom>
          <a:noFill/>
        </p:spPr>
        <p:txBody>
          <a:bodyPr wrap="square" rtlCol="0">
            <a:spAutoFit/>
          </a:bodyPr>
          <a:lstStyle/>
          <a:p>
            <a:r>
              <a:rPr lang="zh-CN" altLang="en-US" sz="2400" dirty="0" smtClean="0"/>
              <a:t>输出：</a:t>
            </a:r>
            <a:endParaRPr lang="zh-CN" altLang="en-US" sz="2400" dirty="0"/>
          </a:p>
        </p:txBody>
      </p:sp>
      <p:sp>
        <p:nvSpPr>
          <p:cNvPr id="9" name="文本框 8"/>
          <p:cNvSpPr txBox="1"/>
          <p:nvPr/>
        </p:nvSpPr>
        <p:spPr>
          <a:xfrm>
            <a:off x="506934" y="3517629"/>
            <a:ext cx="1440160" cy="461665"/>
          </a:xfrm>
          <a:prstGeom prst="rect">
            <a:avLst/>
          </a:prstGeom>
          <a:noFill/>
        </p:spPr>
        <p:txBody>
          <a:bodyPr wrap="square" rtlCol="0">
            <a:spAutoFit/>
          </a:bodyPr>
          <a:lstStyle/>
          <a:p>
            <a:r>
              <a:rPr lang="zh-CN" altLang="en-US" sz="2400" dirty="0" smtClean="0"/>
              <a:t>激活函数：</a:t>
            </a:r>
            <a:endParaRPr lang="zh-CN" altLang="en-US" sz="2400" dirty="0"/>
          </a:p>
        </p:txBody>
      </p:sp>
      <p:pic>
        <p:nvPicPr>
          <p:cNvPr id="10" name="图片 9"/>
          <p:cNvPicPr>
            <a:picLocks noChangeAspect="1"/>
          </p:cNvPicPr>
          <p:nvPr/>
        </p:nvPicPr>
        <p:blipFill>
          <a:blip r:embed="rId5"/>
          <a:stretch>
            <a:fillRect/>
          </a:stretch>
        </p:blipFill>
        <p:spPr>
          <a:xfrm>
            <a:off x="2267744" y="3599479"/>
            <a:ext cx="1296144" cy="297964"/>
          </a:xfrm>
          <a:prstGeom prst="rect">
            <a:avLst/>
          </a:prstGeom>
        </p:spPr>
      </p:pic>
      <p:pic>
        <p:nvPicPr>
          <p:cNvPr id="12" name="图片 11"/>
          <p:cNvPicPr>
            <a:picLocks noChangeAspect="1"/>
          </p:cNvPicPr>
          <p:nvPr/>
        </p:nvPicPr>
        <p:blipFill>
          <a:blip r:embed="rId6"/>
          <a:stretch>
            <a:fillRect/>
          </a:stretch>
        </p:blipFill>
        <p:spPr>
          <a:xfrm>
            <a:off x="506809" y="4109146"/>
            <a:ext cx="3208784" cy="2602579"/>
          </a:xfrm>
          <a:prstGeom prst="rect">
            <a:avLst/>
          </a:prstGeom>
        </p:spPr>
      </p:pic>
      <p:pic>
        <p:nvPicPr>
          <p:cNvPr id="13" name="图片 12"/>
          <p:cNvPicPr>
            <a:picLocks noChangeAspect="1"/>
          </p:cNvPicPr>
          <p:nvPr/>
        </p:nvPicPr>
        <p:blipFill>
          <a:blip r:embed="rId7"/>
          <a:stretch>
            <a:fillRect/>
          </a:stretch>
        </p:blipFill>
        <p:spPr>
          <a:xfrm>
            <a:off x="4788024" y="3981685"/>
            <a:ext cx="3810000" cy="2857500"/>
          </a:xfrm>
          <a:prstGeom prst="rect">
            <a:avLst/>
          </a:prstGeom>
        </p:spPr>
      </p:pic>
    </p:spTree>
    <p:extLst>
      <p:ext uri="{BB962C8B-B14F-4D97-AF65-F5344CB8AC3E}">
        <p14:creationId xmlns:p14="http://schemas.microsoft.com/office/powerpoint/2010/main" val="3243737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830836" y="2021235"/>
            <a:ext cx="5109316" cy="3602068"/>
          </a:xfrm>
          <a:prstGeom prst="rect">
            <a:avLst/>
          </a:prstGeom>
        </p:spPr>
      </p:pic>
      <p:pic>
        <p:nvPicPr>
          <p:cNvPr id="4" name="图片 3"/>
          <p:cNvPicPr>
            <a:picLocks noChangeAspect="1"/>
          </p:cNvPicPr>
          <p:nvPr/>
        </p:nvPicPr>
        <p:blipFill>
          <a:blip r:embed="rId3"/>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592288" cy="499393"/>
          </a:xfrm>
        </p:spPr>
        <p:txBody>
          <a:bodyPr/>
          <a:lstStyle/>
          <a:p>
            <a:r>
              <a:rPr lang="zh-CN" altLang="en-US" sz="3600" b="1" dirty="0" smtClean="0"/>
              <a:t>神经网络</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3467694" y="5057321"/>
            <a:ext cx="5477547" cy="1772816"/>
          </a:xfrm>
          <a:prstGeom prst="rect">
            <a:avLst/>
          </a:prstGeom>
        </p:spPr>
      </p:pic>
    </p:spTree>
    <p:extLst>
      <p:ext uri="{BB962C8B-B14F-4D97-AF65-F5344CB8AC3E}">
        <p14:creationId xmlns:p14="http://schemas.microsoft.com/office/powerpoint/2010/main" val="2396762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924" y="5727753"/>
            <a:ext cx="8280920" cy="993741"/>
          </a:xfrm>
        </p:spPr>
        <p:style>
          <a:lnRef idx="3">
            <a:schemeClr val="lt1"/>
          </a:lnRef>
          <a:fillRef idx="1">
            <a:schemeClr val="accent4"/>
          </a:fillRef>
          <a:effectRef idx="1">
            <a:schemeClr val="accent4"/>
          </a:effectRef>
          <a:fontRef idx="minor">
            <a:schemeClr val="lt1"/>
          </a:fontRef>
        </p:style>
        <p:txBody>
          <a:bodyPr/>
          <a:lstStyle/>
          <a:p>
            <a:r>
              <a:rPr lang="zh-CN" altLang="en-US" dirty="0" smtClean="0"/>
              <a:t>网络中包含一层或多个隐藏在输入和输出神经节点之间的层</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592288" cy="499393"/>
          </a:xfrm>
        </p:spPr>
        <p:txBody>
          <a:bodyPr/>
          <a:lstStyle/>
          <a:p>
            <a:r>
              <a:rPr lang="zh-CN" altLang="en-US" sz="3600" b="1" dirty="0"/>
              <a:t>多</a:t>
            </a:r>
            <a:r>
              <a:rPr lang="zh-CN" altLang="en-US" sz="3600" b="1" dirty="0" smtClean="0"/>
              <a:t>层感知器</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934305" y="1880795"/>
            <a:ext cx="7059366" cy="3846958"/>
          </a:xfrm>
          <a:prstGeom prst="rect">
            <a:avLst/>
          </a:prstGeom>
        </p:spPr>
      </p:pic>
    </p:spTree>
    <p:extLst>
      <p:ext uri="{BB962C8B-B14F-4D97-AF65-F5344CB8AC3E}">
        <p14:creationId xmlns:p14="http://schemas.microsoft.com/office/powerpoint/2010/main" val="1134532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sz="2800" dirty="0" smtClean="0"/>
              <a:t>多层感知器的训练分为以下两个阶段</a:t>
            </a:r>
            <a:r>
              <a:rPr lang="zh-CN" altLang="en-US" dirty="0" smtClean="0"/>
              <a:t>：</a:t>
            </a:r>
            <a:endParaRPr lang="en-US" altLang="zh-CN" dirty="0" smtClean="0"/>
          </a:p>
          <a:p>
            <a:r>
              <a:rPr lang="zh-CN" altLang="en-US" b="1" dirty="0">
                <a:solidFill>
                  <a:srgbClr val="7030A0"/>
                </a:solidFill>
              </a:rPr>
              <a:t>前</a:t>
            </a:r>
            <a:r>
              <a:rPr lang="zh-CN" altLang="en-US" b="1" dirty="0" smtClean="0">
                <a:solidFill>
                  <a:srgbClr val="7030A0"/>
                </a:solidFill>
              </a:rPr>
              <a:t>向阶段</a:t>
            </a:r>
            <a:endParaRPr lang="en-US" altLang="zh-CN" b="1" dirty="0" smtClean="0">
              <a:solidFill>
                <a:srgbClr val="7030A0"/>
              </a:solidFill>
            </a:endParaRPr>
          </a:p>
          <a:p>
            <a:r>
              <a:rPr lang="zh-CN" altLang="en-US" sz="2800" dirty="0" smtClean="0"/>
              <a:t>        网络中突触的权值是固定的，输入信号在网络中一层一层的传播，直到输出端</a:t>
            </a:r>
            <a:r>
              <a:rPr lang="zh-CN" altLang="en-US" dirty="0" smtClean="0"/>
              <a:t>。</a:t>
            </a:r>
            <a:endParaRPr lang="en-US" altLang="zh-CN" dirty="0" smtClean="0"/>
          </a:p>
          <a:p>
            <a:r>
              <a:rPr lang="zh-CN" altLang="en-US" b="1" dirty="0" smtClean="0">
                <a:solidFill>
                  <a:srgbClr val="7030A0"/>
                </a:solidFill>
              </a:rPr>
              <a:t>反向阶段</a:t>
            </a:r>
            <a:endParaRPr lang="en-US" altLang="zh-CN" b="1" dirty="0" smtClean="0">
              <a:solidFill>
                <a:srgbClr val="7030A0"/>
              </a:solidFill>
            </a:endParaRPr>
          </a:p>
          <a:p>
            <a:r>
              <a:rPr lang="zh-CN" altLang="en-US" sz="2800" dirty="0" smtClean="0"/>
              <a:t>       反向传播算法</a:t>
            </a:r>
            <a:endParaRPr lang="zh-CN" altLang="en-US" sz="28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592288" cy="499393"/>
          </a:xfrm>
        </p:spPr>
        <p:txBody>
          <a:bodyPr/>
          <a:lstStyle/>
          <a:p>
            <a:r>
              <a:rPr lang="zh-CN" altLang="en-US" sz="3600" b="1" dirty="0"/>
              <a:t>多</a:t>
            </a:r>
            <a:r>
              <a:rPr lang="zh-CN" altLang="en-US" sz="3600" b="1" dirty="0" smtClean="0"/>
              <a:t>层感知器</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71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0564" y="1855365"/>
            <a:ext cx="8499908" cy="4525963"/>
          </a:xfrm>
        </p:spPr>
        <p:txBody>
          <a:bodyPr/>
          <a:lstStyle/>
          <a:p>
            <a:pPr marL="0" lvl="0" indent="0">
              <a:spcBef>
                <a:spcPct val="0"/>
              </a:spcBef>
              <a:buNone/>
            </a:pPr>
            <a:r>
              <a:rPr lang="zh-CN" altLang="zh-CN" sz="2000" dirty="0">
                <a:solidFill>
                  <a:srgbClr val="000000"/>
                </a:solidFill>
                <a:latin typeface="Arial" panose="020B0604020202020204" pitchFamily="34" charset="0"/>
                <a:cs typeface="Arial" panose="020B0604020202020204" pitchFamily="34" charset="0"/>
              </a:rPr>
              <a:t>反向传播算法可表示为以下几个步骤：</a:t>
            </a:r>
            <a:endParaRPr lang="zh-CN" altLang="zh-CN" sz="2000" dirty="0"/>
          </a:p>
          <a:p>
            <a:pPr marL="0" lvl="0" indent="0">
              <a:spcBef>
                <a:spcPct val="0"/>
              </a:spcBef>
              <a:buFontTx/>
              <a:buAutoNum type="arabicPeriod"/>
            </a:pPr>
            <a:r>
              <a:rPr lang="zh-CN" altLang="zh-CN" sz="2000" dirty="0">
                <a:solidFill>
                  <a:srgbClr val="000000"/>
                </a:solidFill>
                <a:latin typeface="Arial" panose="020B0604020202020204" pitchFamily="34" charset="0"/>
                <a:cs typeface="Arial" panose="020B0604020202020204" pitchFamily="34" charset="0"/>
              </a:rPr>
              <a:t>进行前馈传导计算，利用前向传导公式，得到   </a:t>
            </a:r>
            <a:r>
              <a:rPr lang="en-US" altLang="zh-CN" sz="2000" dirty="0" smtClean="0">
                <a:solidFill>
                  <a:srgbClr val="000000"/>
                </a:solidFill>
                <a:latin typeface="Arial" panose="020B0604020202020204" pitchFamily="34" charset="0"/>
                <a:cs typeface="Arial" panose="020B0604020202020204" pitchFamily="34" charset="0"/>
              </a:rPr>
              <a:t>            </a:t>
            </a:r>
            <a:r>
              <a:rPr lang="zh-CN" altLang="zh-CN" sz="2000" dirty="0" smtClean="0">
                <a:solidFill>
                  <a:srgbClr val="000000"/>
                </a:solidFill>
                <a:latin typeface="Arial" panose="020B0604020202020204" pitchFamily="34" charset="0"/>
                <a:cs typeface="Arial" panose="020B0604020202020204" pitchFamily="34" charset="0"/>
              </a:rPr>
              <a:t>直到输</a:t>
            </a:r>
            <a:r>
              <a:rPr lang="zh-CN" altLang="en-US" sz="2000" dirty="0" smtClean="0">
                <a:solidFill>
                  <a:srgbClr val="000000"/>
                </a:solidFill>
                <a:latin typeface="Arial" panose="020B0604020202020204" pitchFamily="34" charset="0"/>
                <a:cs typeface="Arial" panose="020B0604020202020204" pitchFamily="34" charset="0"/>
              </a:rPr>
              <a:t>出</a:t>
            </a:r>
            <a:r>
              <a:rPr lang="zh-CN" altLang="zh-CN" sz="2000" dirty="0" smtClean="0">
                <a:solidFill>
                  <a:srgbClr val="000000"/>
                </a:solidFill>
                <a:latin typeface="Arial" panose="020B0604020202020204" pitchFamily="34" charset="0"/>
                <a:cs typeface="Arial" panose="020B0604020202020204" pitchFamily="34" charset="0"/>
              </a:rPr>
              <a:t>层</a:t>
            </a:r>
            <a:r>
              <a:rPr lang="zh-CN"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a:t>
            </a:r>
            <a:r>
              <a:rPr lang="zh-CN" altLang="zh-CN" sz="2000" dirty="0" smtClean="0">
                <a:solidFill>
                  <a:srgbClr val="000000"/>
                </a:solidFill>
                <a:latin typeface="Arial" panose="020B0604020202020204" pitchFamily="34" charset="0"/>
                <a:cs typeface="Arial" panose="020B0604020202020204" pitchFamily="34" charset="0"/>
              </a:rPr>
              <a:t>的</a:t>
            </a:r>
            <a:r>
              <a:rPr lang="zh-CN" altLang="zh-CN" sz="2000" dirty="0">
                <a:solidFill>
                  <a:srgbClr val="000000"/>
                </a:solidFill>
                <a:latin typeface="Arial" panose="020B0604020202020204" pitchFamily="34" charset="0"/>
                <a:cs typeface="Arial" panose="020B0604020202020204" pitchFamily="34" charset="0"/>
              </a:rPr>
              <a:t>激活值。</a:t>
            </a:r>
          </a:p>
          <a:p>
            <a:pPr marL="0" lvl="0" indent="0">
              <a:spcBef>
                <a:spcPct val="0"/>
              </a:spcBef>
              <a:buFontTx/>
              <a:buAutoNum type="arabicPeriod" startAt="2"/>
            </a:pPr>
            <a:r>
              <a:rPr lang="zh-CN" altLang="zh-CN" sz="2000" dirty="0">
                <a:solidFill>
                  <a:srgbClr val="000000"/>
                </a:solidFill>
                <a:latin typeface="Arial" panose="020B0604020202020204" pitchFamily="34" charset="0"/>
                <a:cs typeface="Arial" panose="020B0604020202020204" pitchFamily="34" charset="0"/>
              </a:rPr>
              <a:t>对输出层（第    层），计算：</a:t>
            </a:r>
          </a:p>
          <a:p>
            <a:pPr marL="457200" lvl="1" indent="-457200">
              <a:spcBef>
                <a:spcPct val="0"/>
              </a:spcBef>
              <a:buNone/>
            </a:pPr>
            <a:r>
              <a:rPr lang="zh-CN" altLang="zh-CN" sz="2000" dirty="0">
                <a:solidFill>
                  <a:srgbClr val="000000"/>
                </a:solidFill>
                <a:latin typeface="Arial" panose="020B0604020202020204" pitchFamily="34" charset="0"/>
                <a:cs typeface="Arial" panose="020B0604020202020204" pitchFamily="34" charset="0"/>
              </a:rPr>
              <a:t>  </a:t>
            </a:r>
          </a:p>
          <a:p>
            <a:pPr marL="0" lvl="0" indent="0">
              <a:spcBef>
                <a:spcPct val="0"/>
              </a:spcBef>
              <a:buFontTx/>
              <a:buAutoNum type="arabicPeriod" startAt="3"/>
            </a:pPr>
            <a:r>
              <a:rPr lang="zh-CN" altLang="zh-CN" sz="2000" dirty="0">
                <a:solidFill>
                  <a:srgbClr val="000000"/>
                </a:solidFill>
                <a:latin typeface="Arial" panose="020B0604020202020204" pitchFamily="34" charset="0"/>
                <a:cs typeface="Arial" panose="020B0604020202020204" pitchFamily="34" charset="0"/>
              </a:rPr>
              <a:t>对于    </a:t>
            </a:r>
            <a:r>
              <a:rPr lang="en-US" altLang="zh-CN" sz="2000" dirty="0" smtClean="0">
                <a:solidFill>
                  <a:srgbClr val="000000"/>
                </a:solidFill>
                <a:latin typeface="Arial" panose="020B0604020202020204" pitchFamily="34" charset="0"/>
                <a:cs typeface="Arial" panose="020B0604020202020204" pitchFamily="34" charset="0"/>
              </a:rPr>
              <a:t>                                          </a:t>
            </a:r>
            <a:r>
              <a:rPr lang="zh-CN" altLang="zh-CN" sz="2000" dirty="0" smtClean="0">
                <a:solidFill>
                  <a:srgbClr val="000000"/>
                </a:solidFill>
                <a:latin typeface="Arial" panose="020B0604020202020204" pitchFamily="34" charset="0"/>
                <a:cs typeface="Arial" panose="020B0604020202020204" pitchFamily="34" charset="0"/>
              </a:rPr>
              <a:t>的</a:t>
            </a:r>
            <a:r>
              <a:rPr lang="zh-CN" altLang="zh-CN" sz="2000" dirty="0">
                <a:solidFill>
                  <a:srgbClr val="000000"/>
                </a:solidFill>
                <a:latin typeface="Arial" panose="020B0604020202020204" pitchFamily="34" charset="0"/>
                <a:cs typeface="Arial" panose="020B0604020202020204" pitchFamily="34" charset="0"/>
              </a:rPr>
              <a:t>各层，计算：</a:t>
            </a:r>
          </a:p>
          <a:p>
            <a:pPr marL="457200" lvl="1" indent="-457200">
              <a:spcBef>
                <a:spcPct val="0"/>
              </a:spcBef>
              <a:buNone/>
            </a:pPr>
            <a:r>
              <a:rPr lang="zh-CN" altLang="zh-CN" sz="2000" dirty="0">
                <a:solidFill>
                  <a:srgbClr val="000000"/>
                </a:solidFill>
                <a:latin typeface="Arial" panose="020B0604020202020204" pitchFamily="34" charset="0"/>
                <a:cs typeface="Arial" panose="020B0604020202020204" pitchFamily="34" charset="0"/>
              </a:rPr>
              <a:t>  </a:t>
            </a:r>
          </a:p>
          <a:p>
            <a:pPr marL="0" lvl="0" indent="0">
              <a:spcBef>
                <a:spcPct val="0"/>
              </a:spcBef>
              <a:buFontTx/>
              <a:buAutoNum type="arabicPeriod" startAt="4"/>
            </a:pPr>
            <a:r>
              <a:rPr lang="zh-CN" altLang="zh-CN" sz="2000" dirty="0">
                <a:solidFill>
                  <a:srgbClr val="000000"/>
                </a:solidFill>
                <a:latin typeface="Arial" panose="020B0604020202020204" pitchFamily="34" charset="0"/>
                <a:cs typeface="Arial" panose="020B0604020202020204" pitchFamily="34" charset="0"/>
              </a:rPr>
              <a:t>计算最终需要的偏导数值：</a:t>
            </a:r>
          </a:p>
          <a:p>
            <a:pPr marL="457200" lvl="1" indent="-457200">
              <a:spcBef>
                <a:spcPct val="0"/>
              </a:spcBef>
              <a:buNone/>
            </a:pPr>
            <a:endParaRPr lang="zh-CN" altLang="zh-CN" sz="2400" dirty="0">
              <a:solidFill>
                <a:srgbClr val="000000"/>
              </a:solidFill>
              <a:latin typeface="Arial" panose="020B0604020202020204" pitchFamily="34" charset="0"/>
              <a:cs typeface="Arial" panose="020B0604020202020204" pitchFamily="34" charset="0"/>
            </a:endParaRPr>
          </a:p>
          <a:p>
            <a:pPr marL="0" lvl="0" indent="0">
              <a:spcBef>
                <a:spcPct val="0"/>
              </a:spcBef>
              <a:buNone/>
            </a:pPr>
            <a:endParaRPr lang="zh-CN" altLang="zh-CN" sz="2400" dirty="0">
              <a:solidFill>
                <a:srgbClr val="000000"/>
              </a:solidFill>
              <a:latin typeface="Arial" panose="020B0604020202020204" pitchFamily="34" charset="0"/>
              <a:cs typeface="Arial" panose="020B0604020202020204" pitchFamily="34" charset="0"/>
            </a:endParaRPr>
          </a:p>
          <a:p>
            <a:pPr marL="0" indent="0">
              <a:buNone/>
            </a:pPr>
            <a:r>
              <a:rPr lang="en-US" altLang="zh-CN" sz="2000" dirty="0" smtClean="0"/>
              <a:t>5.</a:t>
            </a:r>
            <a:r>
              <a:rPr lang="zh-CN" altLang="en-US" sz="2000" dirty="0" smtClean="0"/>
              <a:t>根据残差对参数</a:t>
            </a:r>
            <a:r>
              <a:rPr lang="en-US" altLang="zh-CN" sz="2000" dirty="0" smtClean="0"/>
              <a:t>W</a:t>
            </a:r>
            <a:r>
              <a:rPr lang="zh-CN" altLang="en-US" sz="2000" dirty="0" smtClean="0"/>
              <a:t>和</a:t>
            </a:r>
            <a:r>
              <a:rPr lang="en-US" altLang="zh-CN" sz="2000" dirty="0" smtClean="0"/>
              <a:t>b</a:t>
            </a:r>
            <a:r>
              <a:rPr lang="zh-CN" altLang="en-US" sz="2000" dirty="0" smtClean="0"/>
              <a:t>做出更新</a:t>
            </a:r>
            <a:endParaRPr lang="en-US" altLang="zh-CN" sz="2000" dirty="0" smtClean="0"/>
          </a:p>
          <a:p>
            <a:pPr marL="0" indent="0">
              <a:buNone/>
            </a:pPr>
            <a:endParaRPr lang="zh-CN" altLang="en-US" sz="20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3024336" cy="499393"/>
          </a:xfrm>
        </p:spPr>
        <p:txBody>
          <a:bodyPr/>
          <a:lstStyle/>
          <a:p>
            <a:r>
              <a:rPr lang="zh-CN" altLang="en-US" sz="3600" b="1" dirty="0" smtClean="0"/>
              <a:t>反向传播算法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31"/>
          <p:cNvSpPr>
            <a:spLocks noChangeArrowheads="1"/>
          </p:cNvSpPr>
          <p:nvPr/>
        </p:nvSpPr>
        <p:spPr bwMode="auto">
          <a:xfrm>
            <a:off x="0" y="112229"/>
            <a:ext cx="320564" cy="2327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p:txBody>
      </p:sp>
      <p:pic>
        <p:nvPicPr>
          <p:cNvPr id="2080" name="Picture 32" descr="\textstyle L_2, L_3, \l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247" y="2263397"/>
            <a:ext cx="877986" cy="197547"/>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descr="\textstyle L_{n_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384" y="2263397"/>
            <a:ext cx="288032" cy="22802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textstyle n_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873173"/>
            <a:ext cx="263173" cy="213828"/>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 \begin{align}&#10;\delta^{(n_l)}&#10;= - (y - a^{(n_l)}) \bullet f'(z^{(n_l)})&#10;\end{al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8909" y="3149144"/>
            <a:ext cx="3236802" cy="303863"/>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textstyle l = n_l-1, n_l-2, n_l-3, \ldots,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8549" y="3474264"/>
            <a:ext cx="2841404" cy="200572"/>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descr=" \begin{align}&#10;\delta^{(l)} = \left((W^{(l)})^T \delta^{(l+1)}\right) \bullet f'(z^{(l)})&#10;\end{alig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8909" y="3759582"/>
            <a:ext cx="2761163" cy="284882"/>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 \begin{align}&#10;\nabla_{W^{(l)}} J(W,b;x,y) &amp;= \delta^{(l+1)} (a^{(l)})^T, \\&#10;\nabla_{b^{(l)}} J(W,b;x,y) &amp;= \delta^{(l+1)}.&#10;\end{alig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0925" y="4429574"/>
            <a:ext cx="3205943" cy="65522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10"/>
          <a:stretch>
            <a:fillRect/>
          </a:stretch>
        </p:blipFill>
        <p:spPr>
          <a:xfrm>
            <a:off x="2500682" y="5532328"/>
            <a:ext cx="2381250" cy="1066800"/>
          </a:xfrm>
          <a:prstGeom prst="rect">
            <a:avLst/>
          </a:prstGeom>
        </p:spPr>
      </p:pic>
    </p:spTree>
    <p:extLst>
      <p:ext uri="{BB962C8B-B14F-4D97-AF65-F5344CB8AC3E}">
        <p14:creationId xmlns:p14="http://schemas.microsoft.com/office/powerpoint/2010/main" val="263004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可选过程 4"/>
          <p:cNvSpPr/>
          <p:nvPr/>
        </p:nvSpPr>
        <p:spPr>
          <a:xfrm>
            <a:off x="683568" y="1628800"/>
            <a:ext cx="7848872" cy="2304256"/>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4000" b="1" dirty="0" smtClean="0">
                <a:ln w="22225">
                  <a:solidFill>
                    <a:schemeClr val="accent2"/>
                  </a:solidFill>
                  <a:prstDash val="solid"/>
                </a:ln>
                <a:solidFill>
                  <a:schemeClr val="accent2">
                    <a:lumMod val="40000"/>
                    <a:lumOff val="60000"/>
                  </a:schemeClr>
                </a:solidFill>
              </a:rPr>
              <a:t>在有了多层感知器之后为什么还需要提出深度学习？</a:t>
            </a:r>
            <a:endParaRPr lang="zh-CN" altLang="en-US" sz="4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96542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pPr>
              <a:lnSpc>
                <a:spcPct val="80000"/>
              </a:lnSpc>
              <a:buFont typeface="Arial" charset="0"/>
              <a:buNone/>
            </a:pPr>
            <a:r>
              <a:rPr lang="en-US" altLang="zh-CN" dirty="0">
                <a:latin typeface="楷体" pitchFamily="49" charset="-122"/>
                <a:ea typeface="楷体" pitchFamily="49" charset="-122"/>
              </a:rPr>
              <a:t>1</a:t>
            </a:r>
            <a:r>
              <a:rPr lang="zh-CN" altLang="en-US" dirty="0">
                <a:latin typeface="楷体" pitchFamily="49" charset="-122"/>
                <a:ea typeface="楷体" pitchFamily="49" charset="-122"/>
              </a:rPr>
              <a:t>）强调了模型结构的深度，通常有</a:t>
            </a:r>
            <a:r>
              <a:rPr lang="en-US" altLang="zh-CN" dirty="0">
                <a:latin typeface="楷体" pitchFamily="49" charset="-122"/>
                <a:ea typeface="楷体" pitchFamily="49" charset="-122"/>
              </a:rPr>
              <a:t>5-10</a:t>
            </a:r>
            <a:r>
              <a:rPr lang="zh-CN" altLang="en-US" dirty="0">
                <a:latin typeface="楷体" pitchFamily="49" charset="-122"/>
                <a:ea typeface="楷体" pitchFamily="49" charset="-122"/>
              </a:rPr>
              <a:t>多层的隐层节点；</a:t>
            </a:r>
          </a:p>
          <a:p>
            <a:pPr>
              <a:lnSpc>
                <a:spcPct val="80000"/>
              </a:lnSpc>
              <a:buFont typeface="Arial" charset="0"/>
              <a:buNone/>
            </a:pPr>
            <a:r>
              <a:rPr lang="en-US" altLang="zh-CN" dirty="0">
                <a:latin typeface="楷体" pitchFamily="49" charset="-122"/>
                <a:ea typeface="楷体" pitchFamily="49" charset="-122"/>
              </a:rPr>
              <a:t>2</a:t>
            </a:r>
            <a:r>
              <a:rPr lang="zh-CN" altLang="en-US" dirty="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3096344" cy="499393"/>
          </a:xfrm>
        </p:spPr>
        <p:txBody>
          <a:bodyPr/>
          <a:lstStyle/>
          <a:p>
            <a:r>
              <a:rPr lang="zh-CN" altLang="en-US" sz="3600" b="1" dirty="0" smtClean="0"/>
              <a:t>深度神经网络</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395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074" name="图片 65" descr="2.png"/>
          <p:cNvPicPr>
            <a:picLocks noChangeAspect="1"/>
          </p:cNvPicPr>
          <p:nvPr/>
        </p:nvPicPr>
        <p:blipFill>
          <a:blip r:embed="rId3"/>
          <a:srcRect/>
          <a:stretch>
            <a:fillRect/>
          </a:stretch>
        </p:blipFill>
        <p:spPr bwMode="auto">
          <a:xfrm>
            <a:off x="3630613" y="1438275"/>
            <a:ext cx="3798887" cy="1101725"/>
          </a:xfrm>
          <a:prstGeom prst="rect">
            <a:avLst/>
          </a:prstGeom>
          <a:noFill/>
          <a:ln w="9525">
            <a:noFill/>
            <a:miter lim="800000"/>
            <a:headEnd/>
            <a:tailEnd/>
          </a:ln>
        </p:spPr>
      </p:pic>
      <p:pic>
        <p:nvPicPr>
          <p:cNvPr id="3075" name="图片 64" descr="1.png"/>
          <p:cNvPicPr>
            <a:picLocks noChangeAspect="1"/>
          </p:cNvPicPr>
          <p:nvPr/>
        </p:nvPicPr>
        <p:blipFill>
          <a:blip r:embed="rId4"/>
          <a:srcRect/>
          <a:stretch>
            <a:fillRect/>
          </a:stretch>
        </p:blipFill>
        <p:spPr bwMode="auto">
          <a:xfrm>
            <a:off x="2649538" y="1438275"/>
            <a:ext cx="1195387" cy="1204913"/>
          </a:xfrm>
          <a:prstGeom prst="rect">
            <a:avLst/>
          </a:prstGeom>
          <a:noFill/>
          <a:ln w="9525">
            <a:noFill/>
            <a:miter lim="800000"/>
            <a:headEnd/>
            <a:tailEnd/>
          </a:ln>
        </p:spPr>
      </p:pic>
      <p:pic>
        <p:nvPicPr>
          <p:cNvPr id="3076" name="图片 66" descr="2.png"/>
          <p:cNvPicPr>
            <a:picLocks noChangeAspect="1"/>
          </p:cNvPicPr>
          <p:nvPr/>
        </p:nvPicPr>
        <p:blipFill>
          <a:blip r:embed="rId3"/>
          <a:srcRect/>
          <a:stretch>
            <a:fillRect/>
          </a:stretch>
        </p:blipFill>
        <p:spPr bwMode="auto">
          <a:xfrm>
            <a:off x="3622675" y="2428875"/>
            <a:ext cx="3800475" cy="1101725"/>
          </a:xfrm>
          <a:prstGeom prst="rect">
            <a:avLst/>
          </a:prstGeom>
          <a:noFill/>
          <a:ln w="9525">
            <a:noFill/>
            <a:miter lim="800000"/>
            <a:headEnd/>
            <a:tailEnd/>
          </a:ln>
        </p:spPr>
      </p:pic>
      <p:pic>
        <p:nvPicPr>
          <p:cNvPr id="3077" name="图片 67" descr="1.png"/>
          <p:cNvPicPr>
            <a:picLocks noChangeAspect="1"/>
          </p:cNvPicPr>
          <p:nvPr/>
        </p:nvPicPr>
        <p:blipFill>
          <a:blip r:embed="rId4"/>
          <a:srcRect/>
          <a:stretch>
            <a:fillRect/>
          </a:stretch>
        </p:blipFill>
        <p:spPr bwMode="auto">
          <a:xfrm>
            <a:off x="2643188" y="2428875"/>
            <a:ext cx="1193800" cy="1204913"/>
          </a:xfrm>
          <a:prstGeom prst="rect">
            <a:avLst/>
          </a:prstGeom>
          <a:noFill/>
          <a:ln w="9525">
            <a:noFill/>
            <a:miter lim="800000"/>
            <a:headEnd/>
            <a:tailEnd/>
          </a:ln>
        </p:spPr>
      </p:pic>
      <p:pic>
        <p:nvPicPr>
          <p:cNvPr id="3078" name="图片 68" descr="2.png"/>
          <p:cNvPicPr>
            <a:picLocks noChangeAspect="1"/>
          </p:cNvPicPr>
          <p:nvPr/>
        </p:nvPicPr>
        <p:blipFill>
          <a:blip r:embed="rId3"/>
          <a:srcRect/>
          <a:stretch>
            <a:fillRect/>
          </a:stretch>
        </p:blipFill>
        <p:spPr bwMode="auto">
          <a:xfrm>
            <a:off x="3630613" y="3446463"/>
            <a:ext cx="3798887" cy="1103312"/>
          </a:xfrm>
          <a:prstGeom prst="rect">
            <a:avLst/>
          </a:prstGeom>
          <a:noFill/>
          <a:ln w="9525">
            <a:noFill/>
            <a:miter lim="800000"/>
            <a:headEnd/>
            <a:tailEnd/>
          </a:ln>
        </p:spPr>
      </p:pic>
      <p:pic>
        <p:nvPicPr>
          <p:cNvPr id="3079" name="图片 69" descr="1.png"/>
          <p:cNvPicPr>
            <a:picLocks noChangeAspect="1"/>
          </p:cNvPicPr>
          <p:nvPr/>
        </p:nvPicPr>
        <p:blipFill>
          <a:blip r:embed="rId4"/>
          <a:srcRect/>
          <a:stretch>
            <a:fillRect/>
          </a:stretch>
        </p:blipFill>
        <p:spPr bwMode="auto">
          <a:xfrm>
            <a:off x="2649538" y="3446463"/>
            <a:ext cx="1195387" cy="1206500"/>
          </a:xfrm>
          <a:prstGeom prst="rect">
            <a:avLst/>
          </a:prstGeom>
          <a:noFill/>
          <a:ln w="9525">
            <a:noFill/>
            <a:miter lim="800000"/>
            <a:headEnd/>
            <a:tailEnd/>
          </a:ln>
        </p:spPr>
      </p:pic>
      <p:pic>
        <p:nvPicPr>
          <p:cNvPr id="3080" name="图片 70" descr="2.png"/>
          <p:cNvPicPr>
            <a:picLocks noChangeAspect="1"/>
          </p:cNvPicPr>
          <p:nvPr/>
        </p:nvPicPr>
        <p:blipFill>
          <a:blip r:embed="rId3"/>
          <a:srcRect/>
          <a:stretch>
            <a:fillRect/>
          </a:stretch>
        </p:blipFill>
        <p:spPr bwMode="auto">
          <a:xfrm>
            <a:off x="3622675" y="4438650"/>
            <a:ext cx="3800475" cy="1101725"/>
          </a:xfrm>
          <a:prstGeom prst="rect">
            <a:avLst/>
          </a:prstGeom>
          <a:noFill/>
          <a:ln w="9525">
            <a:noFill/>
            <a:miter lim="800000"/>
            <a:headEnd/>
            <a:tailEnd/>
          </a:ln>
        </p:spPr>
      </p:pic>
      <p:pic>
        <p:nvPicPr>
          <p:cNvPr id="3081" name="图片 71" descr="1.png"/>
          <p:cNvPicPr>
            <a:picLocks noChangeAspect="1"/>
          </p:cNvPicPr>
          <p:nvPr/>
        </p:nvPicPr>
        <p:blipFill>
          <a:blip r:embed="rId4"/>
          <a:srcRect/>
          <a:stretch>
            <a:fillRect/>
          </a:stretch>
        </p:blipFill>
        <p:spPr bwMode="auto">
          <a:xfrm>
            <a:off x="2643188" y="4438650"/>
            <a:ext cx="1193800" cy="1204913"/>
          </a:xfrm>
          <a:prstGeom prst="rect">
            <a:avLst/>
          </a:prstGeom>
          <a:noFill/>
          <a:ln w="9525">
            <a:noFill/>
            <a:miter lim="800000"/>
            <a:headEnd/>
            <a:tailEnd/>
          </a:ln>
        </p:spPr>
      </p:pic>
      <p:sp>
        <p:nvSpPr>
          <p:cNvPr id="3082"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3"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4"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5"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6" name="TextBox 12"/>
          <p:cNvSpPr txBox="1">
            <a:spLocks noChangeArrowheads="1"/>
          </p:cNvSpPr>
          <p:nvPr/>
        </p:nvSpPr>
        <p:spPr bwMode="auto">
          <a:xfrm>
            <a:off x="500063" y="619125"/>
            <a:ext cx="928687" cy="523875"/>
          </a:xfrm>
          <a:prstGeom prst="rect">
            <a:avLst/>
          </a:prstGeom>
          <a:noFill/>
          <a:ln w="9525">
            <a:noFill/>
            <a:miter lim="800000"/>
            <a:headEnd/>
            <a:tailEnd/>
          </a:ln>
        </p:spPr>
        <p:txBody>
          <a:bodyPr>
            <a:spAutoFit/>
          </a:bodyPr>
          <a:lstStyle/>
          <a:p>
            <a:r>
              <a:rPr lang="zh-CN" altLang="en-US" sz="2800">
                <a:latin typeface="微软雅黑" pitchFamily="34" charset="-122"/>
                <a:ea typeface="微软雅黑" pitchFamily="34" charset="-122"/>
              </a:rPr>
              <a:t>目录</a:t>
            </a:r>
          </a:p>
        </p:txBody>
      </p:sp>
      <p:sp>
        <p:nvSpPr>
          <p:cNvPr id="3087" name="矩形 21"/>
          <p:cNvSpPr>
            <a:spLocks noChangeArrowheads="1"/>
          </p:cNvSpPr>
          <p:nvPr/>
        </p:nvSpPr>
        <p:spPr bwMode="auto">
          <a:xfrm flipH="1">
            <a:off x="4650987" y="3853182"/>
            <a:ext cx="1643062" cy="369888"/>
          </a:xfrm>
          <a:prstGeom prst="rect">
            <a:avLst/>
          </a:prstGeom>
          <a:noFill/>
          <a:ln w="9525">
            <a:noFill/>
            <a:miter lim="800000"/>
            <a:headEnd/>
            <a:tailEnd/>
          </a:ln>
        </p:spPr>
        <p:txBody>
          <a:bodyPr>
            <a:spAutoFit/>
          </a:bodyPr>
          <a:lstStyle/>
          <a:p>
            <a:r>
              <a:rPr lang="zh-CN" altLang="en-US" dirty="0" smtClean="0">
                <a:latin typeface="微软雅黑" pitchFamily="34" charset="-122"/>
                <a:ea typeface="微软雅黑" pitchFamily="34" charset="-122"/>
              </a:rPr>
              <a:t>工具箱简介</a:t>
            </a:r>
            <a:endParaRPr lang="zh-CN" altLang="en-US" dirty="0">
              <a:latin typeface="微软雅黑" pitchFamily="34" charset="-122"/>
              <a:ea typeface="微软雅黑" pitchFamily="34" charset="-122"/>
            </a:endParaRPr>
          </a:p>
        </p:txBody>
      </p:sp>
      <p:sp>
        <p:nvSpPr>
          <p:cNvPr id="3088" name="矩形 22"/>
          <p:cNvSpPr>
            <a:spLocks noChangeArrowheads="1"/>
          </p:cNvSpPr>
          <p:nvPr/>
        </p:nvSpPr>
        <p:spPr bwMode="auto">
          <a:xfrm>
            <a:off x="4357688" y="2913619"/>
            <a:ext cx="2157958" cy="369332"/>
          </a:xfrm>
          <a:prstGeom prst="rect">
            <a:avLst/>
          </a:prstGeom>
          <a:noFill/>
          <a:ln w="9525">
            <a:noFill/>
            <a:miter lim="800000"/>
            <a:headEnd/>
            <a:tailEnd/>
          </a:ln>
        </p:spPr>
        <p:txBody>
          <a:bodyPr wrap="square">
            <a:spAutoFit/>
          </a:bodyPr>
          <a:lstStyle/>
          <a:p>
            <a:r>
              <a:rPr lang="zh-CN" altLang="en-US" dirty="0">
                <a:latin typeface="微软雅黑" pitchFamily="34" charset="-122"/>
                <a:ea typeface="微软雅黑" pitchFamily="34" charset="-122"/>
              </a:rPr>
              <a:t>深度</a:t>
            </a:r>
            <a:r>
              <a:rPr lang="zh-CN" altLang="en-US" dirty="0" smtClean="0">
                <a:latin typeface="微软雅黑" pitchFamily="34" charset="-122"/>
                <a:ea typeface="微软雅黑" pitchFamily="34" charset="-122"/>
              </a:rPr>
              <a:t>学习具体模型</a:t>
            </a:r>
            <a:endParaRPr lang="zh-CN" altLang="en-US" dirty="0">
              <a:latin typeface="微软雅黑" pitchFamily="34" charset="-122"/>
              <a:ea typeface="微软雅黑" pitchFamily="34" charset="-122"/>
            </a:endParaRPr>
          </a:p>
        </p:txBody>
      </p:sp>
      <p:sp>
        <p:nvSpPr>
          <p:cNvPr id="3089" name="矩形 44"/>
          <p:cNvSpPr>
            <a:spLocks noChangeArrowheads="1"/>
          </p:cNvSpPr>
          <p:nvPr/>
        </p:nvSpPr>
        <p:spPr bwMode="auto">
          <a:xfrm>
            <a:off x="4661922" y="1868199"/>
            <a:ext cx="1338828" cy="369332"/>
          </a:xfrm>
          <a:prstGeom prst="rect">
            <a:avLst/>
          </a:prstGeom>
          <a:noFill/>
          <a:ln w="9525">
            <a:noFill/>
            <a:miter lim="800000"/>
            <a:headEnd/>
            <a:tailEnd/>
          </a:ln>
        </p:spPr>
        <p:txBody>
          <a:bodyPr wrap="none">
            <a:spAutoFit/>
          </a:bodyPr>
          <a:lstStyle/>
          <a:p>
            <a:r>
              <a:rPr lang="zh-CN" altLang="en-US" dirty="0" smtClean="0">
                <a:latin typeface="微软雅黑" pitchFamily="34" charset="-122"/>
                <a:ea typeface="微软雅黑" pitchFamily="34" charset="-122"/>
              </a:rPr>
              <a:t>概述与动机</a:t>
            </a:r>
            <a:endParaRPr lang="zh-CN" altLang="en-US" dirty="0">
              <a:latin typeface="微软雅黑" pitchFamily="34" charset="-122"/>
              <a:ea typeface="微软雅黑" pitchFamily="34" charset="-122"/>
            </a:endParaRPr>
          </a:p>
        </p:txBody>
      </p:sp>
      <p:sp>
        <p:nvSpPr>
          <p:cNvPr id="3090" name="矩形 72"/>
          <p:cNvSpPr>
            <a:spLocks noChangeArrowheads="1"/>
          </p:cNvSpPr>
          <p:nvPr/>
        </p:nvSpPr>
        <p:spPr bwMode="auto">
          <a:xfrm>
            <a:off x="4661922" y="4843266"/>
            <a:ext cx="1338828" cy="369332"/>
          </a:xfrm>
          <a:prstGeom prst="rect">
            <a:avLst/>
          </a:prstGeom>
          <a:noFill/>
          <a:ln w="9525">
            <a:noFill/>
            <a:miter lim="800000"/>
            <a:headEnd/>
            <a:tailEnd/>
          </a:ln>
        </p:spPr>
        <p:txBody>
          <a:bodyPr wrap="none">
            <a:spAutoFit/>
          </a:bodyPr>
          <a:lstStyle/>
          <a:p>
            <a:r>
              <a:rPr lang="zh-CN" altLang="en-US" dirty="0" smtClean="0">
                <a:latin typeface="微软雅黑" pitchFamily="34" charset="-122"/>
                <a:ea typeface="微软雅黑" pitchFamily="34" charset="-122"/>
              </a:rPr>
              <a:t>总结与展望</a:t>
            </a:r>
            <a:endParaRPr lang="zh-CN" altLang="en-US" dirty="0">
              <a:latin typeface="微软雅黑" pitchFamily="34" charset="-122"/>
              <a:ea typeface="微软雅黑"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dirty="0">
                <a:latin typeface="Adobe Caslon Pro"/>
                <a:ea typeface="楷体" pitchFamily="49" charset="-122"/>
              </a:rPr>
              <a:t>好处：可通过学习一种深层非线性网络结构，实现复杂函数逼近，表征输入数据分布式表示。</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3168352" cy="499393"/>
          </a:xfrm>
        </p:spPr>
        <p:txBody>
          <a:bodyPr/>
          <a:lstStyle/>
          <a:p>
            <a:r>
              <a:rPr lang="zh-CN" altLang="en-US" sz="3600" b="1" dirty="0" smtClean="0"/>
              <a:t>深度神经网络</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4"/>
          <p:cNvPicPr>
            <a:picLocks noChangeAspect="1" noChangeArrowheads="1"/>
          </p:cNvPicPr>
          <p:nvPr/>
        </p:nvPicPr>
        <p:blipFill>
          <a:blip r:embed="rId3"/>
          <a:srcRect/>
          <a:stretch>
            <a:fillRect/>
          </a:stretch>
        </p:blipFill>
        <p:spPr bwMode="auto">
          <a:xfrm>
            <a:off x="179511" y="4005064"/>
            <a:ext cx="8765729" cy="2653755"/>
          </a:xfrm>
          <a:prstGeom prst="rect">
            <a:avLst/>
          </a:prstGeom>
          <a:noFill/>
          <a:ln w="9525">
            <a:noFill/>
            <a:miter lim="800000"/>
            <a:headEnd/>
            <a:tailEnd/>
          </a:ln>
        </p:spPr>
      </p:pic>
    </p:spTree>
    <p:extLst>
      <p:ext uri="{BB962C8B-B14F-4D97-AF65-F5344CB8AC3E}">
        <p14:creationId xmlns:p14="http://schemas.microsoft.com/office/powerpoint/2010/main" val="667167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3384376" cy="499393"/>
          </a:xfrm>
        </p:spPr>
        <p:txBody>
          <a:bodyPr/>
          <a:lstStyle/>
          <a:p>
            <a:r>
              <a:rPr lang="zh-CN" altLang="en-US" sz="3600" b="1" dirty="0" smtClean="0"/>
              <a:t>深度神经网络</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3"/>
          <p:cNvSpPr>
            <a:spLocks noGrp="1"/>
          </p:cNvSpPr>
          <p:nvPr>
            <p:ph idx="1"/>
          </p:nvPr>
        </p:nvSpPr>
        <p:spPr>
          <a:xfrm>
            <a:off x="323850" y="2133600"/>
            <a:ext cx="8229600" cy="4525963"/>
          </a:xfrm>
        </p:spPr>
        <p:txBody>
          <a:bodyPr/>
          <a:lstStyle/>
          <a:p>
            <a:pPr>
              <a:buFont typeface="Wingdings" pitchFamily="2" charset="2"/>
              <a:buNone/>
            </a:pPr>
            <a:r>
              <a:rPr lang="zh-CN" altLang="en-US" u="sng" dirty="0" smtClean="0">
                <a:latin typeface="Adobe Caslon Pro"/>
                <a:ea typeface="楷体" pitchFamily="49" charset="-122"/>
              </a:rPr>
              <a:t>神经网络</a:t>
            </a:r>
            <a:r>
              <a:rPr lang="zh-CN" altLang="en-US" dirty="0" smtClean="0">
                <a:latin typeface="Adobe Caslon Pro"/>
                <a:ea typeface="楷体" pitchFamily="49" charset="-122"/>
              </a:rPr>
              <a:t> ：                  </a:t>
            </a:r>
            <a:r>
              <a:rPr lang="zh-CN" altLang="en-US" u="sng" dirty="0" smtClean="0">
                <a:latin typeface="Adobe Caslon Pro"/>
                <a:ea typeface="楷体" pitchFamily="49" charset="-122"/>
              </a:rPr>
              <a:t>深度学习</a:t>
            </a:r>
            <a:r>
              <a:rPr lang="zh-CN" altLang="en-US" dirty="0" smtClean="0">
                <a:latin typeface="Adobe Caslon Pro"/>
                <a:ea typeface="楷体" pitchFamily="49" charset="-122"/>
              </a:rPr>
              <a:t>：</a:t>
            </a:r>
          </a:p>
        </p:txBody>
      </p:sp>
      <p:pic>
        <p:nvPicPr>
          <p:cNvPr id="7" name="Picture 4"/>
          <p:cNvPicPr>
            <a:picLocks noChangeAspect="1" noChangeArrowheads="1"/>
          </p:cNvPicPr>
          <p:nvPr/>
        </p:nvPicPr>
        <p:blipFill>
          <a:blip r:embed="rId3"/>
          <a:srcRect/>
          <a:stretch>
            <a:fillRect/>
          </a:stretch>
        </p:blipFill>
        <p:spPr bwMode="auto">
          <a:xfrm>
            <a:off x="195461" y="3284984"/>
            <a:ext cx="3800475" cy="2809875"/>
          </a:xfrm>
          <a:prstGeom prst="rect">
            <a:avLst/>
          </a:prstGeom>
          <a:noFill/>
          <a:ln w="9525">
            <a:noFill/>
            <a:miter lim="800000"/>
            <a:headEnd/>
            <a:tailEnd/>
          </a:ln>
        </p:spPr>
      </p:pic>
      <p:pic>
        <p:nvPicPr>
          <p:cNvPr id="8" name="Picture 5"/>
          <p:cNvPicPr>
            <a:picLocks noChangeAspect="1" noChangeArrowheads="1"/>
          </p:cNvPicPr>
          <p:nvPr/>
        </p:nvPicPr>
        <p:blipFill>
          <a:blip r:embed="rId4"/>
          <a:srcRect/>
          <a:stretch>
            <a:fillRect/>
          </a:stretch>
        </p:blipFill>
        <p:spPr bwMode="auto">
          <a:xfrm>
            <a:off x="5508103" y="2953243"/>
            <a:ext cx="3437137" cy="3473355"/>
          </a:xfrm>
          <a:prstGeom prst="rect">
            <a:avLst/>
          </a:prstGeom>
          <a:noFill/>
          <a:ln w="9525">
            <a:noFill/>
            <a:miter lim="800000"/>
            <a:headEnd/>
            <a:tailEnd/>
          </a:ln>
        </p:spPr>
      </p:pic>
    </p:spTree>
    <p:extLst>
      <p:ext uri="{BB962C8B-B14F-4D97-AF65-F5344CB8AC3E}">
        <p14:creationId xmlns:p14="http://schemas.microsoft.com/office/powerpoint/2010/main" val="3816878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en-US" altLang="zh-CN" dirty="0" smtClean="0"/>
              <a:t>1</a:t>
            </a:r>
            <a:r>
              <a:rPr lang="zh-CN" altLang="en-US" dirty="0" smtClean="0"/>
              <a:t>）自动编码器</a:t>
            </a:r>
            <a:endParaRPr lang="en-US" altLang="zh-CN" dirty="0" smtClean="0"/>
          </a:p>
          <a:p>
            <a:r>
              <a:rPr lang="en-US" altLang="zh-CN" dirty="0" smtClean="0"/>
              <a:t>2</a:t>
            </a:r>
            <a:r>
              <a:rPr lang="zh-CN" altLang="en-US" dirty="0" smtClean="0"/>
              <a:t>）稀疏自编码</a:t>
            </a:r>
            <a:endParaRPr lang="en-US" altLang="zh-CN" dirty="0" smtClean="0"/>
          </a:p>
          <a:p>
            <a:r>
              <a:rPr lang="en-US" altLang="zh-CN" dirty="0" smtClean="0"/>
              <a:t>3</a:t>
            </a:r>
            <a:r>
              <a:rPr lang="zh-CN" altLang="en-US" dirty="0" smtClean="0"/>
              <a:t>）卷积神经网络</a:t>
            </a:r>
            <a:endParaRPr lang="en-US" altLang="zh-CN" dirty="0" smtClean="0"/>
          </a:p>
          <a:p>
            <a:r>
              <a:rPr lang="en-US" altLang="zh-CN" dirty="0" smtClean="0"/>
              <a:t>4</a:t>
            </a:r>
            <a:r>
              <a:rPr lang="zh-CN" altLang="en-US" dirty="0" smtClean="0"/>
              <a:t>）限制玻尔兹曼机</a:t>
            </a:r>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343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3528" y="2132856"/>
                <a:ext cx="8229600" cy="4525963"/>
              </a:xfrm>
            </p:spPr>
            <p:txBody>
              <a:bodyPr/>
              <a:lstStyle/>
              <a:p>
                <a:r>
                  <a:rPr lang="zh-CN" altLang="en-US" dirty="0" smtClean="0">
                    <a:solidFill>
                      <a:srgbClr val="FF0000"/>
                    </a:solidFill>
                    <a:effectLst>
                      <a:outerShdw blurRad="38100" dist="38100" dir="2700000" algn="tl">
                        <a:srgbClr val="000000">
                          <a:alpha val="43137"/>
                        </a:srgbClr>
                      </a:outerShdw>
                    </a:effectLst>
                  </a:rPr>
                  <a:t>自动编码</a:t>
                </a:r>
                <a:r>
                  <a:rPr lang="en-US" altLang="zh-CN" dirty="0" smtClean="0">
                    <a:solidFill>
                      <a:srgbClr val="FF0000"/>
                    </a:solidFill>
                    <a:effectLst>
                      <a:outerShdw blurRad="38100" dist="38100" dir="2700000" algn="tl">
                        <a:srgbClr val="000000">
                          <a:alpha val="43137"/>
                        </a:srgbClr>
                      </a:outerShdw>
                    </a:effectLst>
                  </a:rPr>
                  <a:t>/</a:t>
                </a:r>
                <a:r>
                  <a:rPr lang="zh-CN" altLang="en-US" dirty="0" smtClean="0">
                    <a:solidFill>
                      <a:srgbClr val="FF0000"/>
                    </a:solidFill>
                    <a:effectLst>
                      <a:outerShdw blurRad="38100" dist="38100" dir="2700000" algn="tl">
                        <a:srgbClr val="000000">
                          <a:alpha val="43137"/>
                        </a:srgbClr>
                      </a:outerShdw>
                    </a:effectLst>
                  </a:rPr>
                  <a:t>稀疏自编码</a:t>
                </a:r>
                <a:endParaRPr lang="en-US" altLang="zh-CN" dirty="0" smtClean="0">
                  <a:solidFill>
                    <a:srgbClr val="FF0000"/>
                  </a:solidFill>
                  <a:effectLst>
                    <a:outerShdw blurRad="38100" dist="38100" dir="2700000" algn="tl">
                      <a:srgbClr val="000000">
                        <a:alpha val="43137"/>
                      </a:srgbClr>
                    </a:outerShdw>
                  </a:effectLst>
                </a:endParaRPr>
              </a:p>
              <a:p>
                <a:r>
                  <a:rPr lang="zh-CN" altLang="en-US" sz="2800" dirty="0" smtClean="0"/>
                  <a:t>    在自编码网络中尝试</a:t>
                </a:r>
                <a:endParaRPr lang="en-US" altLang="zh-CN" sz="2800" dirty="0" smtClean="0"/>
              </a:p>
              <a:p>
                <a:r>
                  <a:rPr lang="zh-CN" altLang="en-US" sz="2800" dirty="0" smtClean="0"/>
                  <a:t>学习函数：</a:t>
                </a:r>
                <a:endParaRPr lang="en-US" altLang="zh-CN" sz="2800" dirty="0" smtClean="0"/>
              </a:p>
              <a:p>
                <a:r>
                  <a:rPr lang="en-US" altLang="zh-CN" sz="2800" dirty="0" smtClean="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sub>
                    </m:sSub>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𝑥</m:t>
                    </m:r>
                  </m:oMath>
                </a14:m>
                <a:endParaRPr lang="en-US" altLang="zh-CN" sz="2800" dirty="0" smtClean="0"/>
              </a:p>
              <a:p>
                <a:r>
                  <a:rPr lang="zh-CN" altLang="en-US" sz="2800" dirty="0" smtClean="0"/>
                  <a:t>    给隐藏神经元加上稀</a:t>
                </a:r>
                <a:endParaRPr lang="en-US" altLang="zh-CN" sz="2800" dirty="0" smtClean="0"/>
              </a:p>
              <a:p>
                <a:r>
                  <a:rPr lang="zh-CN" altLang="en-US" sz="2800" dirty="0" smtClean="0"/>
                  <a:t>疏性限制</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3528" y="2132856"/>
                <a:ext cx="8229600" cy="4525963"/>
              </a:xfrm>
              <a:blipFill rotWithShape="0">
                <a:blip r:embed="rId2"/>
                <a:stretch>
                  <a:fillRect l="-1778" t="-256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stretch>
            <a:fillRect/>
          </a:stretch>
        </p:blipFill>
        <p:spPr>
          <a:xfrm>
            <a:off x="4634384" y="1892399"/>
            <a:ext cx="4324350" cy="4667250"/>
          </a:xfrm>
          <a:prstGeom prst="rect">
            <a:avLst/>
          </a:prstGeom>
        </p:spPr>
      </p:pic>
    </p:spTree>
    <p:extLst>
      <p:ext uri="{BB962C8B-B14F-4D97-AF65-F5344CB8AC3E}">
        <p14:creationId xmlns:p14="http://schemas.microsoft.com/office/powerpoint/2010/main" val="2702046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539552" y="1869771"/>
                <a:ext cx="8136904" cy="4247317"/>
              </a:xfrm>
              <a:prstGeom prst="rect">
                <a:avLst/>
              </a:prstGeom>
              <a:noFill/>
            </p:spPr>
            <p:txBody>
              <a:bodyPr wrap="square" rtlCol="0">
                <a:spAutoFit/>
              </a:bodyPr>
              <a:lstStyle/>
              <a:p>
                <a:r>
                  <a:rPr lang="zh-CN" altLang="en-US" sz="2400" dirty="0" smtClean="0"/>
                  <a:t>使神经元大部分时间都是被抑制的限制被称为稀疏性限制</a:t>
                </a:r>
                <a:endParaRPr lang="en-US" altLang="zh-CN" sz="2400" dirty="0" smtClean="0"/>
              </a:p>
              <a:p>
                <a:endParaRPr lang="en-US" altLang="zh-CN" sz="2400" dirty="0" smtClean="0"/>
              </a:p>
              <a:p>
                <a:r>
                  <a:rPr lang="zh-CN" altLang="en-US" sz="2400" dirty="0" smtClean="0"/>
                  <a:t>平均激活度：</a:t>
                </a:r>
                <a:endParaRPr lang="en-US" altLang="zh-CN" sz="2400" dirty="0" smtClean="0"/>
              </a:p>
              <a:p>
                <a:endParaRPr lang="en-US" altLang="zh-CN" sz="2400" dirty="0" smtClean="0"/>
              </a:p>
              <a:p>
                <a:endParaRPr lang="en-US" altLang="zh-CN" sz="2400" dirty="0"/>
              </a:p>
              <a:p>
                <a:r>
                  <a:rPr lang="zh-CN" altLang="en-US" sz="2400" dirty="0" smtClean="0"/>
                  <a:t>增加一条限制</a:t>
                </a:r>
                <a:endParaRPr lang="en-US" altLang="zh-CN" sz="2400" dirty="0" smtClean="0"/>
              </a:p>
              <a:p>
                <a:endParaRPr lang="en-US" altLang="zh-CN" sz="2400" dirty="0"/>
              </a:p>
              <a:p>
                <a:endParaRPr lang="en-US" altLang="zh-CN" sz="2400" i="1" dirty="0" smtClean="0">
                  <a:latin typeface="Cambria Math" panose="02040503050406030204" pitchFamily="18" charset="0"/>
                </a:endParaRPr>
              </a:p>
              <a:p>
                <a14:m>
                  <m:oMath xmlns:m="http://schemas.openxmlformats.org/officeDocument/2006/math">
                    <m:r>
                      <a:rPr lang="zh-CN" altLang="en-US" sz="2400" i="1" smtClean="0">
                        <a:latin typeface="Cambria Math" panose="02040503050406030204" pitchFamily="18" charset="0"/>
                      </a:rPr>
                      <m:t>𝜌</m:t>
                    </m:r>
                    <m:r>
                      <a:rPr lang="zh-CN" altLang="en-US" sz="2400" b="0" i="1" smtClean="0">
                        <a:latin typeface="Cambria Math" panose="02040503050406030204" pitchFamily="18" charset="0"/>
                      </a:rPr>
                      <m:t>是</m:t>
                    </m:r>
                  </m:oMath>
                </a14:m>
                <a:r>
                  <a:rPr lang="zh-CN" altLang="en-US" sz="2400" dirty="0" smtClean="0"/>
                  <a:t>稀疏性参数，在优化函数中加入惩罚因子</a:t>
                </a:r>
                <a:endParaRPr lang="en-US" altLang="zh-CN" sz="2400" dirty="0" smtClean="0"/>
              </a:p>
              <a:p>
                <a:endParaRPr lang="en-US" altLang="zh-CN" dirty="0" smtClean="0"/>
              </a:p>
              <a:p>
                <a:endParaRPr lang="en-US" altLang="zh-CN" dirty="0"/>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39552" y="1869771"/>
                <a:ext cx="8136904" cy="4247317"/>
              </a:xfrm>
              <a:prstGeom prst="rect">
                <a:avLst/>
              </a:prstGeom>
              <a:blipFill rotWithShape="0">
                <a:blip r:embed="rId3"/>
                <a:stretch>
                  <a:fillRect l="-1199" t="-1580"/>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2617432" y="2453647"/>
            <a:ext cx="3523936" cy="1119368"/>
          </a:xfrm>
          <a:prstGeom prst="rect">
            <a:avLst/>
          </a:prstGeom>
        </p:spPr>
      </p:pic>
      <p:pic>
        <p:nvPicPr>
          <p:cNvPr id="12" name="图片 11"/>
          <p:cNvPicPr>
            <a:picLocks noChangeAspect="1"/>
          </p:cNvPicPr>
          <p:nvPr/>
        </p:nvPicPr>
        <p:blipFill>
          <a:blip r:embed="rId5"/>
          <a:stretch>
            <a:fillRect/>
          </a:stretch>
        </p:blipFill>
        <p:spPr>
          <a:xfrm>
            <a:off x="3419872" y="3922602"/>
            <a:ext cx="1391295" cy="740051"/>
          </a:xfrm>
          <a:prstGeom prst="rect">
            <a:avLst/>
          </a:prstGeom>
        </p:spPr>
      </p:pic>
      <p:pic>
        <p:nvPicPr>
          <p:cNvPr id="13" name="图片 12"/>
          <p:cNvPicPr>
            <a:picLocks noChangeAspect="1"/>
          </p:cNvPicPr>
          <p:nvPr/>
        </p:nvPicPr>
        <p:blipFill>
          <a:blip r:embed="rId6"/>
          <a:stretch>
            <a:fillRect/>
          </a:stretch>
        </p:blipFill>
        <p:spPr>
          <a:xfrm>
            <a:off x="1907704" y="5348188"/>
            <a:ext cx="5314901" cy="1121112"/>
          </a:xfrm>
          <a:prstGeom prst="rect">
            <a:avLst/>
          </a:prstGeom>
        </p:spPr>
      </p:pic>
    </p:spTree>
    <p:extLst>
      <p:ext uri="{BB962C8B-B14F-4D97-AF65-F5344CB8AC3E}">
        <p14:creationId xmlns:p14="http://schemas.microsoft.com/office/powerpoint/2010/main" val="11694779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这一惩罚函数是基于</a:t>
                </a:r>
                <a:r>
                  <a:rPr lang="zh-CN" altLang="en-US" dirty="0">
                    <a:solidFill>
                      <a:srgbClr val="FF0000"/>
                    </a:solidFill>
                  </a:rPr>
                  <a:t>相对熵</a:t>
                </a:r>
                <a:r>
                  <a:rPr lang="zh-CN" altLang="en-US" dirty="0" smtClean="0"/>
                  <a:t>的</a:t>
                </a:r>
                <a:endParaRPr lang="en-US" altLang="zh-CN" dirty="0" smtClean="0"/>
              </a:p>
              <a:p>
                <a:r>
                  <a:rPr lang="zh-CN" altLang="en-US" dirty="0" smtClean="0"/>
                  <a:t>相对熵是一种标准的衡量两个分布之间差异的方法。</a:t>
                </a:r>
                <a:endParaRPr lang="en-US" altLang="zh-CN" dirty="0" smtClean="0"/>
              </a:p>
              <a:p>
                <a:r>
                  <a:rPr lang="zh-CN" altLang="en-US" dirty="0"/>
                  <a:t>最小</a:t>
                </a:r>
                <a:r>
                  <a:rPr lang="zh-CN" altLang="en-US" dirty="0" smtClean="0"/>
                  <a:t>化惩罚函数具有使得</a:t>
                </a:r>
                <a14:m>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𝜌</m:t>
                        </m:r>
                      </m:e>
                    </m:acc>
                  </m:oMath>
                </a14:m>
                <a:r>
                  <a:rPr lang="en-US" altLang="zh-CN" dirty="0" smtClean="0"/>
                  <a:t> </a:t>
                </a:r>
                <a:r>
                  <a:rPr lang="zh-CN" altLang="en-US" dirty="0" smtClean="0"/>
                  <a:t>靠近</a:t>
                </a:r>
                <a14:m>
                  <m:oMath xmlns:m="http://schemas.openxmlformats.org/officeDocument/2006/math">
                    <m:r>
                      <a:rPr lang="zh-CN" altLang="en-US" i="1" dirty="0" smtClean="0">
                        <a:latin typeface="Cambria Math" panose="02040503050406030204" pitchFamily="18" charset="0"/>
                      </a:rPr>
                      <m:t>𝜌</m:t>
                    </m:r>
                  </m:oMath>
                </a14:m>
                <a:r>
                  <a:rPr lang="zh-CN" altLang="en-US" dirty="0" smtClean="0"/>
                  <a:t>的作用</a:t>
                </a:r>
                <a:endParaRPr lang="en-US" altLang="zh-CN" dirty="0" smtClean="0"/>
              </a:p>
              <a:p>
                <a:r>
                  <a:rPr lang="zh-CN" altLang="en-US" dirty="0" smtClean="0"/>
                  <a:t>定义总的代价函数为：</a:t>
                </a:r>
                <a:endParaRPr lang="en-US" altLang="zh-CN" dirty="0" smtClean="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42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27584" y="4509120"/>
            <a:ext cx="6997980" cy="1251198"/>
          </a:xfrm>
          <a:prstGeom prst="rect">
            <a:avLst/>
          </a:prstGeom>
        </p:spPr>
      </p:pic>
    </p:spTree>
    <p:extLst>
      <p:ext uri="{BB962C8B-B14F-4D97-AF65-F5344CB8AC3E}">
        <p14:creationId xmlns:p14="http://schemas.microsoft.com/office/powerpoint/2010/main" val="39900181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noChangeAspect="1" noChangeArrowheads="1"/>
          </p:cNvPicPr>
          <p:nvPr>
            <p:ph idx="1"/>
          </p:nvPr>
        </p:nvPicPr>
        <p:blipFill>
          <a:blip r:embed="rId2"/>
          <a:srcRect l="28111" t="25000" r="19180" b="20833"/>
          <a:stretch>
            <a:fillRect/>
          </a:stretch>
        </p:blipFill>
        <p:spPr bwMode="auto">
          <a:xfrm>
            <a:off x="15077" y="620688"/>
            <a:ext cx="8915978" cy="5151450"/>
          </a:xfrm>
          <a:prstGeom prst="rect">
            <a:avLst/>
          </a:prstGeom>
          <a:noFill/>
          <a:ln w="9525">
            <a:noFill/>
            <a:miter lim="800000"/>
            <a:headEnd/>
            <a:tailEnd/>
          </a:ln>
        </p:spPr>
      </p:pic>
    </p:spTree>
    <p:extLst>
      <p:ext uri="{BB962C8B-B14F-4D97-AF65-F5344CB8AC3E}">
        <p14:creationId xmlns:p14="http://schemas.microsoft.com/office/powerpoint/2010/main" val="56604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dirty="0" smtClean="0"/>
              <a:t>卷积神经网络</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378271" y="2996952"/>
            <a:ext cx="8765729" cy="3178398"/>
          </a:xfrm>
          <a:prstGeom prst="rect">
            <a:avLst/>
          </a:prstGeom>
        </p:spPr>
      </p:pic>
    </p:spTree>
    <p:extLst>
      <p:ext uri="{BB962C8B-B14F-4D97-AF65-F5344CB8AC3E}">
        <p14:creationId xmlns:p14="http://schemas.microsoft.com/office/powerpoint/2010/main" val="34113765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dirty="0" smtClean="0">
                <a:effectLst>
                  <a:outerShdw blurRad="38100" dist="38100" dir="2700000" algn="tl">
                    <a:srgbClr val="000000">
                      <a:alpha val="43137"/>
                    </a:srgbClr>
                  </a:outerShdw>
                </a:effectLst>
              </a:rPr>
              <a:t>卷积层</a:t>
            </a:r>
            <a:endParaRPr lang="en-US" altLang="zh-CN" dirty="0" smtClean="0">
              <a:effectLst>
                <a:outerShdw blurRad="38100" dist="38100" dir="2700000" algn="tl">
                  <a:srgbClr val="000000">
                    <a:alpha val="43137"/>
                  </a:srgbClr>
                </a:outerShdw>
              </a:effectLst>
            </a:endParaRPr>
          </a:p>
          <a:p>
            <a:endParaRPr lang="en-US" altLang="zh-CN" dirty="0"/>
          </a:p>
          <a:p>
            <a:endParaRPr lang="en-US" altLang="zh-CN" dirty="0" smtClean="0"/>
          </a:p>
          <a:p>
            <a:r>
              <a:rPr lang="zh-CN" altLang="en-US" dirty="0" smtClean="0">
                <a:effectLst>
                  <a:outerShdw blurRad="38100" dist="38100" dir="2700000" algn="tl">
                    <a:srgbClr val="000000">
                      <a:alpha val="43137"/>
                    </a:srgbClr>
                  </a:outerShdw>
                </a:effectLst>
              </a:rPr>
              <a:t>下</a:t>
            </a:r>
            <a:r>
              <a:rPr lang="zh-CN" altLang="en-US" dirty="0">
                <a:effectLst>
                  <a:outerShdw blurRad="38100" dist="38100" dir="2700000" algn="tl">
                    <a:srgbClr val="000000">
                      <a:alpha val="43137"/>
                    </a:srgbClr>
                  </a:outerShdw>
                </a:effectLst>
              </a:rPr>
              <a:t>采样</a:t>
            </a:r>
            <a:r>
              <a:rPr lang="zh-CN" altLang="en-US" dirty="0" smtClean="0">
                <a:effectLst>
                  <a:outerShdw blurRad="38100" dist="38100" dir="2700000" algn="tl">
                    <a:srgbClr val="000000">
                      <a:alpha val="43137"/>
                    </a:srgbClr>
                  </a:outerShdw>
                </a:effectLst>
              </a:rPr>
              <a:t>层</a:t>
            </a:r>
            <a:endParaRPr lang="en-US" altLang="zh-CN" dirty="0" smtClean="0">
              <a:effectLst>
                <a:outerShdw blurRad="38100" dist="38100" dir="2700000" algn="tl">
                  <a:srgbClr val="000000">
                    <a:alpha val="43137"/>
                  </a:srgbClr>
                </a:outerShdw>
              </a:effectLst>
            </a:endParaRPr>
          </a:p>
          <a:p>
            <a:r>
              <a:rPr lang="en-US" altLang="zh-CN" dirty="0"/>
              <a:t> </a:t>
            </a:r>
            <a:r>
              <a:rPr lang="en-US" altLang="zh-CN" dirty="0" smtClean="0"/>
              <a:t>      </a:t>
            </a:r>
            <a:r>
              <a:rPr lang="zh-CN" altLang="en-US" sz="2800" dirty="0" smtClean="0"/>
              <a:t>具有使特征映射的输出对平移和其他形式的变形的敏感度下降的作用</a:t>
            </a:r>
            <a:endParaRPr lang="zh-CN" altLang="en-US" sz="2800" dirty="0"/>
          </a:p>
          <a:p>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2626042" y="2780928"/>
            <a:ext cx="3324225" cy="876300"/>
          </a:xfrm>
          <a:prstGeom prst="rect">
            <a:avLst/>
          </a:prstGeom>
        </p:spPr>
      </p:pic>
      <p:pic>
        <p:nvPicPr>
          <p:cNvPr id="7" name="图片 6"/>
          <p:cNvPicPr>
            <a:picLocks noChangeAspect="1"/>
          </p:cNvPicPr>
          <p:nvPr/>
        </p:nvPicPr>
        <p:blipFill>
          <a:blip r:embed="rId4"/>
          <a:stretch>
            <a:fillRect/>
          </a:stretch>
        </p:blipFill>
        <p:spPr>
          <a:xfrm>
            <a:off x="2926389" y="5733256"/>
            <a:ext cx="3023878" cy="579170"/>
          </a:xfrm>
          <a:prstGeom prst="rect">
            <a:avLst/>
          </a:prstGeom>
        </p:spPr>
      </p:pic>
    </p:spTree>
    <p:extLst>
      <p:ext uri="{BB962C8B-B14F-4D97-AF65-F5344CB8AC3E}">
        <p14:creationId xmlns:p14="http://schemas.microsoft.com/office/powerpoint/2010/main" val="93721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8" name="内容占位符 3"/>
          <p:cNvPicPr>
            <a:picLocks noGrp="1" noChangeAspect="1"/>
          </p:cNvPicPr>
          <p:nvPr>
            <p:ph idx="1"/>
          </p:nvPr>
        </p:nvPicPr>
        <p:blipFill>
          <a:blip r:embed="rId3"/>
          <a:stretch>
            <a:fillRect/>
          </a:stretch>
        </p:blipFill>
        <p:spPr>
          <a:xfrm>
            <a:off x="107504" y="2060848"/>
            <a:ext cx="6115050" cy="2257425"/>
          </a:xfrm>
          <a:prstGeom prst="rect">
            <a:avLst/>
          </a:prstGeom>
        </p:spPr>
      </p:pic>
      <p:sp>
        <p:nvSpPr>
          <p:cNvPr id="9" name="文本框 8"/>
          <p:cNvSpPr txBox="1"/>
          <p:nvPr/>
        </p:nvSpPr>
        <p:spPr>
          <a:xfrm>
            <a:off x="6516216" y="2420888"/>
            <a:ext cx="2267744" cy="1569660"/>
          </a:xfrm>
          <a:prstGeom prst="rect">
            <a:avLst/>
          </a:prstGeom>
          <a:noFill/>
        </p:spPr>
        <p:txBody>
          <a:bodyPr wrap="square" rtlCol="0">
            <a:spAutoFit/>
          </a:bodyPr>
          <a:lstStyle/>
          <a:p>
            <a:r>
              <a:rPr lang="zh-CN" altLang="en-US" sz="3200" b="1" dirty="0" smtClean="0"/>
              <a:t>下采样层与卷积层之间的连接方式</a:t>
            </a:r>
            <a:endParaRPr lang="zh-CN" altLang="en-US" sz="3200" b="1" dirty="0"/>
          </a:p>
        </p:txBody>
      </p:sp>
      <p:sp>
        <p:nvSpPr>
          <p:cNvPr id="10" name="文本框 9"/>
          <p:cNvSpPr txBox="1"/>
          <p:nvPr/>
        </p:nvSpPr>
        <p:spPr>
          <a:xfrm>
            <a:off x="323528" y="5013176"/>
            <a:ext cx="3877985" cy="58477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3200" dirty="0" smtClean="0"/>
              <a:t>是否有改进的地方？</a:t>
            </a:r>
            <a:endParaRPr lang="zh-CN" altLang="en-US" sz="3200" dirty="0"/>
          </a:p>
        </p:txBody>
      </p:sp>
    </p:spTree>
    <p:extLst>
      <p:ext uri="{BB962C8B-B14F-4D97-AF65-F5344CB8AC3E}">
        <p14:creationId xmlns:p14="http://schemas.microsoft.com/office/powerpoint/2010/main" val="1110635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106758" y="2003211"/>
            <a:ext cx="7055251" cy="4263388"/>
          </a:xfrm>
          <a:prstGeom prst="rect">
            <a:avLst/>
          </a:prstGeom>
        </p:spPr>
      </p:pic>
      <p:pic>
        <p:nvPicPr>
          <p:cNvPr id="4" name="图片 3"/>
          <p:cNvPicPr>
            <a:picLocks noChangeAspect="1"/>
          </p:cNvPicPr>
          <p:nvPr/>
        </p:nvPicPr>
        <p:blipFill>
          <a:blip r:embed="rId3"/>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04256" cy="499393"/>
          </a:xfrm>
        </p:spPr>
        <p:txBody>
          <a:bodyPr/>
          <a:lstStyle/>
          <a:p>
            <a:r>
              <a:rPr lang="zh-CN" altLang="en-US" sz="3600" b="1" dirty="0" smtClean="0"/>
              <a:t>特征表示</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240515" y="2420888"/>
            <a:ext cx="8702904" cy="3394081"/>
          </a:xfrm>
          <a:prstGeom prst="rect">
            <a:avLst/>
          </a:prstGeom>
        </p:spPr>
      </p:pic>
    </p:spTree>
    <p:extLst>
      <p:ext uri="{BB962C8B-B14F-4D97-AF65-F5344CB8AC3E}">
        <p14:creationId xmlns:p14="http://schemas.microsoft.com/office/powerpoint/2010/main" val="25008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4"/>
          <p:cNvPicPr>
            <a:picLocks noGrp="1" noChangeAspect="1" noChangeArrowheads="1"/>
          </p:cNvPicPr>
          <p:nvPr>
            <p:ph idx="1"/>
          </p:nvPr>
        </p:nvPicPr>
        <p:blipFill>
          <a:blip r:embed="rId3"/>
          <a:srcRect/>
          <a:stretch>
            <a:fillRect/>
          </a:stretch>
        </p:blipFill>
        <p:spPr bwMode="auto">
          <a:xfrm>
            <a:off x="539552" y="2161915"/>
            <a:ext cx="3476190" cy="2209524"/>
          </a:xfrm>
          <a:prstGeom prst="rect">
            <a:avLst/>
          </a:prstGeom>
          <a:noFill/>
          <a:ln w="9525">
            <a:noFill/>
            <a:miter lim="800000"/>
            <a:headEnd/>
            <a:tailEnd/>
          </a:ln>
        </p:spPr>
      </p:pic>
      <p:pic>
        <p:nvPicPr>
          <p:cNvPr id="7" name="Picture 5"/>
          <p:cNvPicPr>
            <a:picLocks noChangeAspect="1" noChangeArrowheads="1"/>
          </p:cNvPicPr>
          <p:nvPr/>
        </p:nvPicPr>
        <p:blipFill>
          <a:blip r:embed="rId4"/>
          <a:srcRect/>
          <a:stretch>
            <a:fillRect/>
          </a:stretch>
        </p:blipFill>
        <p:spPr bwMode="auto">
          <a:xfrm>
            <a:off x="4932040" y="1892756"/>
            <a:ext cx="3581400" cy="2540000"/>
          </a:xfrm>
          <a:prstGeom prst="rect">
            <a:avLst/>
          </a:prstGeom>
          <a:noFill/>
          <a:ln w="9525">
            <a:noFill/>
            <a:miter lim="800000"/>
            <a:headEnd/>
            <a:tailEnd/>
          </a:ln>
        </p:spPr>
      </p:pic>
      <p:sp>
        <p:nvSpPr>
          <p:cNvPr id="8" name="矩形 7"/>
          <p:cNvSpPr/>
          <p:nvPr/>
        </p:nvSpPr>
        <p:spPr>
          <a:xfrm>
            <a:off x="324315" y="4858179"/>
            <a:ext cx="1728192" cy="648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b="1" dirty="0"/>
              <a:t>权</a:t>
            </a:r>
            <a:r>
              <a:rPr lang="zh-CN" altLang="en-US" sz="2800" b="1" dirty="0" smtClean="0"/>
              <a:t>值共享</a:t>
            </a:r>
            <a:endParaRPr lang="zh-CN" altLang="en-US" sz="2800" b="1" dirty="0"/>
          </a:p>
        </p:txBody>
      </p:sp>
      <p:sp>
        <p:nvSpPr>
          <p:cNvPr id="9" name="文本框 8"/>
          <p:cNvSpPr txBox="1"/>
          <p:nvPr/>
        </p:nvSpPr>
        <p:spPr>
          <a:xfrm>
            <a:off x="2771800" y="4899739"/>
            <a:ext cx="5328592" cy="1477328"/>
          </a:xfrm>
          <a:prstGeom prst="rect">
            <a:avLst/>
          </a:prstGeom>
          <a:noFill/>
        </p:spPr>
        <p:txBody>
          <a:bodyPr wrap="square" rtlCol="0">
            <a:spAutoFit/>
          </a:bodyPr>
          <a:lstStyle/>
          <a:p>
            <a:pPr>
              <a:buFont typeface="Wingdings" pitchFamily="2" charset="2"/>
              <a:buChar char="ü"/>
            </a:pPr>
            <a:r>
              <a:rPr lang="zh-CN" altLang="en-US" dirty="0">
                <a:ea typeface="楷体" pitchFamily="49" charset="-122"/>
              </a:rPr>
              <a:t>每个神经元无需对全局图像做感受，只需感受局部区域（</a:t>
            </a:r>
            <a:r>
              <a:rPr lang="en-US" altLang="zh-CN" dirty="0">
                <a:ea typeface="楷体" pitchFamily="49" charset="-122"/>
              </a:rPr>
              <a:t>Feature Map</a:t>
            </a:r>
            <a:r>
              <a:rPr lang="zh-CN" altLang="en-US" dirty="0">
                <a:ea typeface="楷体" pitchFamily="49" charset="-122"/>
              </a:rPr>
              <a:t>），在高层会将这些感受不同局部的神经元综合起来获得全局信息。</a:t>
            </a:r>
          </a:p>
          <a:p>
            <a:pPr>
              <a:buFont typeface="Wingdings" pitchFamily="2" charset="2"/>
              <a:buChar char="ü"/>
            </a:pPr>
            <a:r>
              <a:rPr lang="zh-CN" altLang="en-US" dirty="0">
                <a:latin typeface="楷体" pitchFamily="49" charset="-122"/>
                <a:ea typeface="楷体" pitchFamily="49" charset="-122"/>
              </a:rPr>
              <a:t>每个神经元参数设为相同，即权值共享，也即每个神经元用同一个卷积核去卷积图像。</a:t>
            </a:r>
          </a:p>
        </p:txBody>
      </p:sp>
    </p:spTree>
    <p:extLst>
      <p:ext uri="{BB962C8B-B14F-4D97-AF65-F5344CB8AC3E}">
        <p14:creationId xmlns:p14="http://schemas.microsoft.com/office/powerpoint/2010/main" val="2712342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idx="1"/>
          </p:nvPr>
        </p:nvSpPr>
        <p:spPr>
          <a:xfrm>
            <a:off x="493204" y="1924736"/>
            <a:ext cx="8229600" cy="4525963"/>
          </a:xfrm>
        </p:spPr>
        <p:txBody>
          <a:bodyPr/>
          <a:lstStyle/>
          <a:p>
            <a:pPr fontAlgn="ctr"/>
            <a:r>
              <a:rPr lang="en-US" altLang="zh-CN" sz="3600" b="1" dirty="0">
                <a:solidFill>
                  <a:srgbClr val="FF0000"/>
                </a:solidFill>
                <a:latin typeface="楷体" pitchFamily="49" charset="-122"/>
                <a:ea typeface="楷体" pitchFamily="49" charset="-122"/>
              </a:rPr>
              <a:t>CNN</a:t>
            </a:r>
            <a:r>
              <a:rPr lang="zh-CN" altLang="en-US" sz="3600" b="1" dirty="0">
                <a:solidFill>
                  <a:srgbClr val="FF0000"/>
                </a:solidFill>
                <a:latin typeface="楷体" pitchFamily="49" charset="-122"/>
                <a:ea typeface="楷体" pitchFamily="49" charset="-122"/>
              </a:rPr>
              <a:t>的优点：</a:t>
            </a:r>
          </a:p>
          <a:p>
            <a:pPr fontAlgn="ct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、避免了显式的特征抽取，而隐式地从训练数据中进行学习；</a:t>
            </a:r>
          </a:p>
          <a:p>
            <a:pPr fontAlgn="ctr"/>
            <a:r>
              <a:rPr lang="en-US" altLang="zh-CN" sz="2400" b="1" dirty="0">
                <a:latin typeface="楷体" pitchFamily="49" charset="-122"/>
                <a:ea typeface="楷体" pitchFamily="49" charset="-122"/>
              </a:rPr>
              <a:t>2</a:t>
            </a:r>
            <a:r>
              <a:rPr lang="zh-CN" altLang="en-US" sz="2400" b="1" dirty="0">
                <a:latin typeface="楷体" pitchFamily="49" charset="-122"/>
                <a:ea typeface="楷体" pitchFamily="49" charset="-122"/>
              </a:rPr>
              <a:t>、同一特征映射面上的神经元权值相同，从而网络可以并行学习，降低了网络的复杂性；</a:t>
            </a:r>
          </a:p>
          <a:p>
            <a:pPr fontAlgn="ctr"/>
            <a:r>
              <a:rPr lang="en-US" altLang="zh-CN" sz="2400" b="1" dirty="0">
                <a:latin typeface="楷体" pitchFamily="49" charset="-122"/>
                <a:ea typeface="楷体" pitchFamily="49" charset="-122"/>
              </a:rPr>
              <a:t>3</a:t>
            </a:r>
            <a:r>
              <a:rPr lang="zh-CN" altLang="en-US" sz="2400" b="1" dirty="0">
                <a:latin typeface="楷体" pitchFamily="49" charset="-122"/>
                <a:ea typeface="楷体" pitchFamily="49" charset="-122"/>
              </a:rPr>
              <a:t>、采用时间或者空间的子采样结构，可以获得某种程度的位移、尺度、形变鲁棒性；</a:t>
            </a:r>
          </a:p>
          <a:p>
            <a:pPr fontAlgn="ctr"/>
            <a:r>
              <a:rPr lang="en-US" altLang="zh-CN" sz="2400" b="1" dirty="0">
                <a:latin typeface="楷体" pitchFamily="49" charset="-122"/>
                <a:ea typeface="楷体" pitchFamily="49" charset="-122"/>
              </a:rPr>
              <a:t>3</a:t>
            </a:r>
            <a:r>
              <a:rPr lang="zh-CN" altLang="en-US" sz="2400" b="1" dirty="0">
                <a:latin typeface="楷体" pitchFamily="49" charset="-122"/>
                <a:ea typeface="楷体" pitchFamily="49" charset="-122"/>
              </a:rPr>
              <a:t>、输入信息和网络拓扑结构能很好的吻合，在语音识别和图像处理方面有着独特优势</a:t>
            </a:r>
            <a:endParaRPr lang="zh-CN" altLang="en-US" sz="2400" dirty="0"/>
          </a:p>
        </p:txBody>
      </p:sp>
    </p:spTree>
    <p:extLst>
      <p:ext uri="{BB962C8B-B14F-4D97-AF65-F5344CB8AC3E}">
        <p14:creationId xmlns:p14="http://schemas.microsoft.com/office/powerpoint/2010/main" val="711482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204" y="2038209"/>
            <a:ext cx="8229600" cy="4525963"/>
          </a:xfrm>
        </p:spPr>
        <p:txBody>
          <a:bodyPr/>
          <a:lstStyle/>
          <a:p>
            <a:r>
              <a:rPr lang="zh-CN" altLang="en-US" sz="2800" dirty="0"/>
              <a:t>卷积网络较一般神经网络在图像处理方面有如下优点</a:t>
            </a:r>
            <a:r>
              <a:rPr lang="zh-CN" altLang="en-US" sz="2800" dirty="0" smtClean="0"/>
              <a:t>：</a:t>
            </a:r>
            <a:endParaRPr lang="en-US" altLang="zh-CN" sz="2800" dirty="0" smtClean="0"/>
          </a:p>
          <a:p>
            <a:r>
              <a:rPr lang="en-US" altLang="zh-CN" sz="2800" dirty="0" smtClean="0"/>
              <a:t>a</a:t>
            </a:r>
            <a:r>
              <a:rPr lang="zh-CN" altLang="en-US" sz="2800" dirty="0"/>
              <a:t>）输入图像和网络的拓扑结构能很好的吻合</a:t>
            </a:r>
            <a:r>
              <a:rPr lang="zh-CN" altLang="en-US" sz="2800" dirty="0" smtClean="0"/>
              <a:t>；</a:t>
            </a:r>
            <a:endParaRPr lang="en-US" altLang="zh-CN" sz="2800" dirty="0" smtClean="0"/>
          </a:p>
          <a:p>
            <a:r>
              <a:rPr lang="en-US" altLang="zh-CN" sz="2800" dirty="0" smtClean="0"/>
              <a:t>b</a:t>
            </a:r>
            <a:r>
              <a:rPr lang="zh-CN" altLang="en-US" sz="2800" dirty="0"/>
              <a:t>）特征提取和模式分类同时进行，并同时在训练中产生</a:t>
            </a:r>
            <a:r>
              <a:rPr lang="zh-CN" altLang="en-US" sz="2800" dirty="0" smtClean="0"/>
              <a:t>；</a:t>
            </a:r>
            <a:endParaRPr lang="en-US" altLang="zh-CN" sz="2800" dirty="0" smtClean="0"/>
          </a:p>
          <a:p>
            <a:r>
              <a:rPr lang="en-US" altLang="zh-CN" sz="2800" dirty="0" smtClean="0"/>
              <a:t>c</a:t>
            </a:r>
            <a:r>
              <a:rPr lang="zh-CN" altLang="en-US" sz="2800" dirty="0"/>
              <a:t>）权重共享可以减少网络的训练参数，使神经网络结构变得更简单，适应性更强</a:t>
            </a:r>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5" name="标题 1"/>
          <p:cNvSpPr txBox="1">
            <a:spLocks/>
          </p:cNvSpPr>
          <p:nvPr/>
        </p:nvSpPr>
        <p:spPr bwMode="auto">
          <a:xfrm>
            <a:off x="1619672" y="707065"/>
            <a:ext cx="5976664" cy="4993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3600" b="1" smtClean="0"/>
              <a:t>深度学习的具体模型与方法</a:t>
            </a:r>
            <a:endParaRPr lang="zh-CN" altLang="en-US" sz="3600" b="1" dirty="0"/>
          </a:p>
        </p:txBody>
      </p:sp>
      <p:cxnSp>
        <p:nvCxnSpPr>
          <p:cNvPr id="6"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570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204" y="2038209"/>
            <a:ext cx="8229600" cy="4525963"/>
          </a:xfrm>
        </p:spPr>
        <p:txBody>
          <a:bodyPr/>
          <a:lstStyle/>
          <a:p>
            <a:r>
              <a:rPr lang="zh-CN" altLang="en-US" sz="2800" dirty="0"/>
              <a:t>深信度</a:t>
            </a:r>
            <a:r>
              <a:rPr lang="zh-CN" altLang="en-US" sz="2800" dirty="0" smtClean="0"/>
              <a:t>网络</a:t>
            </a:r>
            <a:endParaRPr lang="en-US" altLang="zh-CN" sz="2800" dirty="0" smtClean="0"/>
          </a:p>
          <a:p>
            <a:endParaRPr lang="zh-CN" altLang="en-US" sz="28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5" name="标题 1"/>
          <p:cNvSpPr txBox="1">
            <a:spLocks/>
          </p:cNvSpPr>
          <p:nvPr/>
        </p:nvSpPr>
        <p:spPr bwMode="auto">
          <a:xfrm>
            <a:off x="1619672" y="707065"/>
            <a:ext cx="5976664" cy="4993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3600" b="1" smtClean="0"/>
              <a:t>深度学习的具体模型与方法</a:t>
            </a:r>
            <a:endParaRPr lang="zh-CN" altLang="en-US" sz="3600" b="1" dirty="0"/>
          </a:p>
        </p:txBody>
      </p:sp>
      <p:cxnSp>
        <p:nvCxnSpPr>
          <p:cNvPr id="6"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410420" y="2667315"/>
            <a:ext cx="6696744" cy="3896857"/>
          </a:xfrm>
          <a:prstGeom prst="rect">
            <a:avLst/>
          </a:prstGeom>
        </p:spPr>
      </p:pic>
    </p:spTree>
    <p:extLst>
      <p:ext uri="{BB962C8B-B14F-4D97-AF65-F5344CB8AC3E}">
        <p14:creationId xmlns:p14="http://schemas.microsoft.com/office/powerpoint/2010/main" val="817799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204" y="2038209"/>
            <a:ext cx="8229600" cy="4525963"/>
          </a:xfrm>
        </p:spPr>
        <p:txBody>
          <a:bodyPr/>
          <a:lstStyle/>
          <a:p>
            <a:r>
              <a:rPr lang="zh-CN" altLang="en-US" sz="2800" dirty="0" smtClean="0"/>
              <a:t>受限玻尔兹曼机</a:t>
            </a:r>
            <a:endParaRPr lang="en-US" altLang="zh-CN" sz="2800" dirty="0" smtClean="0"/>
          </a:p>
          <a:p>
            <a:endParaRPr lang="zh-CN" altLang="en-US" sz="28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5" name="标题 1"/>
          <p:cNvSpPr txBox="1">
            <a:spLocks/>
          </p:cNvSpPr>
          <p:nvPr/>
        </p:nvSpPr>
        <p:spPr bwMode="auto">
          <a:xfrm>
            <a:off x="1619672" y="707065"/>
            <a:ext cx="5976664" cy="4993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3600" b="1" smtClean="0"/>
              <a:t>深度学习的具体模型与方法</a:t>
            </a:r>
            <a:endParaRPr lang="zh-CN" altLang="en-US" sz="3600" b="1" dirty="0"/>
          </a:p>
        </p:txBody>
      </p:sp>
      <p:cxnSp>
        <p:nvCxnSpPr>
          <p:cNvPr id="6"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79512" y="2820833"/>
            <a:ext cx="3552825" cy="3019425"/>
          </a:xfrm>
          <a:prstGeom prst="rect">
            <a:avLst/>
          </a:prstGeom>
        </p:spPr>
      </p:pic>
      <p:sp>
        <p:nvSpPr>
          <p:cNvPr id="8" name="矩形 7"/>
          <p:cNvSpPr/>
          <p:nvPr/>
        </p:nvSpPr>
        <p:spPr>
          <a:xfrm>
            <a:off x="4493481" y="1890198"/>
            <a:ext cx="4572000" cy="3570208"/>
          </a:xfrm>
          <a:prstGeom prst="rect">
            <a:avLst/>
          </a:prstGeom>
        </p:spPr>
        <p:txBody>
          <a:bodyPr>
            <a:spAutoFit/>
          </a:bodyPr>
          <a:lstStyle/>
          <a:p>
            <a:pPr>
              <a:buFont typeface="Wingdings" pitchFamily="2" charset="2"/>
              <a:buChar char="ü"/>
            </a:pPr>
            <a:r>
              <a:rPr lang="zh-CN" altLang="en-US" sz="2000" dirty="0">
                <a:latin typeface="楷体" pitchFamily="49" charset="-122"/>
                <a:ea typeface="楷体" pitchFamily="49" charset="-122"/>
              </a:rPr>
              <a:t>定义联合组态（</a:t>
            </a:r>
            <a:r>
              <a:rPr lang="en-US" altLang="zh-CN" sz="2000" dirty="0" err="1">
                <a:latin typeface="楷体" pitchFamily="49" charset="-122"/>
                <a:ea typeface="楷体" pitchFamily="49" charset="-122"/>
              </a:rPr>
              <a:t>jointconfiguration</a:t>
            </a:r>
            <a:r>
              <a:rPr lang="zh-CN" altLang="en-US" sz="2000" dirty="0">
                <a:latin typeface="楷体" pitchFamily="49" charset="-122"/>
                <a:ea typeface="楷体" pitchFamily="49" charset="-122"/>
              </a:rPr>
              <a:t>）能量</a:t>
            </a:r>
            <a:r>
              <a:rPr lang="zh-CN" altLang="en-US"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pPr>
              <a:buFont typeface="Wingdings" pitchFamily="2" charset="2"/>
              <a:buChar char="ü"/>
            </a:pPr>
            <a:endParaRPr lang="en-US" altLang="zh-CN" dirty="0" smtClean="0">
              <a:latin typeface="楷体" pitchFamily="49" charset="-122"/>
              <a:ea typeface="楷体" pitchFamily="49" charset="-122"/>
            </a:endParaRPr>
          </a:p>
          <a:p>
            <a:pPr>
              <a:buFont typeface="Wingdings" pitchFamily="2" charset="2"/>
              <a:buChar char="ü"/>
            </a:pPr>
            <a:endParaRPr lang="en-US" altLang="zh-CN" dirty="0">
              <a:latin typeface="楷体" pitchFamily="49" charset="-122"/>
              <a:ea typeface="楷体" pitchFamily="49" charset="-122"/>
            </a:endParaRPr>
          </a:p>
          <a:p>
            <a:pPr>
              <a:buFont typeface="Wingdings" pitchFamily="2" charset="2"/>
              <a:buChar char="ü"/>
            </a:pPr>
            <a:endParaRPr lang="zh-CN" altLang="en-US" dirty="0">
              <a:latin typeface="楷体" pitchFamily="49" charset="-122"/>
              <a:ea typeface="楷体" pitchFamily="49" charset="-122"/>
            </a:endParaRPr>
          </a:p>
          <a:p>
            <a:pPr>
              <a:buFont typeface="Wingdings" pitchFamily="2" charset="2"/>
              <a:buChar char="ü"/>
            </a:pPr>
            <a:endParaRPr lang="zh-CN" altLang="en-US" dirty="0">
              <a:latin typeface="楷体" pitchFamily="49" charset="-122"/>
              <a:ea typeface="楷体" pitchFamily="49" charset="-122"/>
            </a:endParaRPr>
          </a:p>
          <a:p>
            <a:pPr>
              <a:buFont typeface="Wingdings" pitchFamily="2" charset="2"/>
              <a:buChar char="ü"/>
            </a:pPr>
            <a:endParaRPr lang="zh-CN" altLang="en-US" dirty="0">
              <a:latin typeface="楷体" pitchFamily="49" charset="-122"/>
              <a:ea typeface="楷体" pitchFamily="49" charset="-122"/>
            </a:endParaRPr>
          </a:p>
          <a:p>
            <a:pPr>
              <a:buFont typeface="Wingdings" pitchFamily="2" charset="2"/>
              <a:buChar char="ü"/>
            </a:pPr>
            <a:endParaRPr lang="zh-CN" altLang="en-US" dirty="0">
              <a:latin typeface="楷体" pitchFamily="49" charset="-122"/>
              <a:ea typeface="楷体" pitchFamily="49" charset="-122"/>
            </a:endParaRPr>
          </a:p>
          <a:p>
            <a:pPr>
              <a:buFont typeface="Wingdings" pitchFamily="2" charset="2"/>
              <a:buChar char="ü"/>
            </a:pPr>
            <a:r>
              <a:rPr lang="zh-CN" altLang="en-US" sz="2000" dirty="0">
                <a:latin typeface="楷体" pitchFamily="49" charset="-122"/>
                <a:ea typeface="楷体" pitchFamily="49" charset="-122"/>
              </a:rPr>
              <a:t>这样某个组态的联合概率分布可以通过</a:t>
            </a:r>
            <a:r>
              <a:rPr lang="en-US" altLang="zh-CN" sz="2000" dirty="0">
                <a:latin typeface="楷体" pitchFamily="49" charset="-122"/>
                <a:ea typeface="楷体" pitchFamily="49" charset="-122"/>
              </a:rPr>
              <a:t>Boltzmann </a:t>
            </a:r>
            <a:r>
              <a:rPr lang="zh-CN" altLang="en-US" sz="2000" dirty="0">
                <a:latin typeface="楷体" pitchFamily="49" charset="-122"/>
                <a:ea typeface="楷体" pitchFamily="49" charset="-122"/>
              </a:rPr>
              <a:t>分布和这个组态的能量来确定</a:t>
            </a:r>
            <a:r>
              <a:rPr lang="zh-CN" altLang="en-US" dirty="0" smtClean="0">
                <a:latin typeface="楷体" pitchFamily="49" charset="-122"/>
                <a:ea typeface="楷体" pitchFamily="49" charset="-122"/>
              </a:rPr>
              <a:t>：</a:t>
            </a:r>
            <a:endParaRPr lang="en-US" altLang="zh-CN" dirty="0" smtClean="0">
              <a:latin typeface="楷体" pitchFamily="49" charset="-122"/>
              <a:ea typeface="楷体" pitchFamily="49" charset="-122"/>
            </a:endParaRPr>
          </a:p>
          <a:p>
            <a:pPr>
              <a:buFont typeface="Wingdings" pitchFamily="2" charset="2"/>
              <a:buChar char="ü"/>
            </a:pPr>
            <a:endParaRPr lang="zh-CN" altLang="en-US" dirty="0">
              <a:latin typeface="楷体" pitchFamily="49" charset="-122"/>
              <a:ea typeface="楷体" pitchFamily="49" charset="-122"/>
            </a:endParaRPr>
          </a:p>
        </p:txBody>
      </p:sp>
      <p:pic>
        <p:nvPicPr>
          <p:cNvPr id="11" name="图片 10"/>
          <p:cNvPicPr>
            <a:picLocks noChangeAspect="1"/>
          </p:cNvPicPr>
          <p:nvPr/>
        </p:nvPicPr>
        <p:blipFill>
          <a:blip r:embed="rId4"/>
          <a:stretch>
            <a:fillRect/>
          </a:stretch>
        </p:blipFill>
        <p:spPr>
          <a:xfrm>
            <a:off x="4537194" y="2820833"/>
            <a:ext cx="4606806" cy="1042110"/>
          </a:xfrm>
          <a:prstGeom prst="rect">
            <a:avLst/>
          </a:prstGeom>
        </p:spPr>
      </p:pic>
      <p:pic>
        <p:nvPicPr>
          <p:cNvPr id="12" name="图片 11"/>
          <p:cNvPicPr>
            <a:picLocks noChangeAspect="1"/>
          </p:cNvPicPr>
          <p:nvPr/>
        </p:nvPicPr>
        <p:blipFill>
          <a:blip r:embed="rId5"/>
          <a:stretch>
            <a:fillRect/>
          </a:stretch>
        </p:blipFill>
        <p:spPr>
          <a:xfrm>
            <a:off x="2823247" y="5229200"/>
            <a:ext cx="6197779" cy="1393682"/>
          </a:xfrm>
          <a:prstGeom prst="rect">
            <a:avLst/>
          </a:prstGeom>
        </p:spPr>
      </p:pic>
    </p:spTree>
    <p:extLst>
      <p:ext uri="{BB962C8B-B14F-4D97-AF65-F5344CB8AC3E}">
        <p14:creationId xmlns:p14="http://schemas.microsoft.com/office/powerpoint/2010/main" val="3060151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204" y="2038209"/>
            <a:ext cx="8229600" cy="4525963"/>
          </a:xfrm>
        </p:spPr>
        <p:txBody>
          <a:bodyPr/>
          <a:lstStyle/>
          <a:p>
            <a:pPr>
              <a:buFont typeface="Wingdings" pitchFamily="2" charset="2"/>
              <a:buChar char="ü"/>
            </a:pPr>
            <a:r>
              <a:rPr lang="zh-CN" altLang="en-US" sz="2800" dirty="0">
                <a:latin typeface="楷体" pitchFamily="49" charset="-122"/>
                <a:ea typeface="楷体" pitchFamily="49" charset="-122"/>
              </a:rPr>
              <a:t>给定隐层</a:t>
            </a:r>
            <a:r>
              <a:rPr lang="en-US" altLang="zh-CN" sz="2800" dirty="0">
                <a:latin typeface="楷体" pitchFamily="49" charset="-122"/>
                <a:ea typeface="楷体" pitchFamily="49" charset="-122"/>
              </a:rPr>
              <a:t>h</a:t>
            </a:r>
            <a:r>
              <a:rPr lang="zh-CN" altLang="en-US" sz="2800" dirty="0">
                <a:latin typeface="楷体" pitchFamily="49" charset="-122"/>
                <a:ea typeface="楷体" pitchFamily="49" charset="-122"/>
              </a:rPr>
              <a:t>的基础上，可视层的概率确定：</a:t>
            </a:r>
          </a:p>
          <a:p>
            <a:pPr>
              <a:buFont typeface="Wingdings" pitchFamily="2" charset="2"/>
              <a:buChar char="ü"/>
            </a:pPr>
            <a:endParaRPr lang="zh-CN" altLang="en-US" sz="2800" dirty="0">
              <a:latin typeface="楷体" pitchFamily="49" charset="-122"/>
              <a:ea typeface="楷体" pitchFamily="49" charset="-122"/>
            </a:endParaRPr>
          </a:p>
          <a:p>
            <a:pPr>
              <a:buFont typeface="Wingdings" pitchFamily="2" charset="2"/>
              <a:buChar char="ü"/>
            </a:pPr>
            <a:endParaRPr lang="zh-CN" altLang="en-US" sz="2800" dirty="0">
              <a:latin typeface="楷体" pitchFamily="49" charset="-122"/>
              <a:ea typeface="楷体" pitchFamily="49" charset="-122"/>
            </a:endParaRPr>
          </a:p>
          <a:p>
            <a:pPr>
              <a:buFont typeface="Wingdings" pitchFamily="2" charset="2"/>
              <a:buNone/>
            </a:pPr>
            <a:r>
              <a:rPr lang="zh-CN" altLang="en-US" sz="2400" dirty="0">
                <a:latin typeface="楷体" pitchFamily="49" charset="-122"/>
                <a:ea typeface="楷体" pitchFamily="49" charset="-122"/>
              </a:rPr>
              <a:t>  （可视层节点之间是条件独立的）</a:t>
            </a:r>
          </a:p>
          <a:p>
            <a:pPr>
              <a:buFont typeface="Wingdings" pitchFamily="2" charset="2"/>
              <a:buChar char="ü"/>
            </a:pPr>
            <a:r>
              <a:rPr lang="zh-CN" altLang="en-US" sz="2800" dirty="0">
                <a:latin typeface="楷体" pitchFamily="49" charset="-122"/>
                <a:ea typeface="楷体" pitchFamily="49" charset="-122"/>
              </a:rPr>
              <a:t>给定可视层</a:t>
            </a:r>
            <a:r>
              <a:rPr lang="en-US" altLang="zh-CN" sz="2800" dirty="0">
                <a:latin typeface="楷体" pitchFamily="49" charset="-122"/>
                <a:ea typeface="楷体" pitchFamily="49" charset="-122"/>
              </a:rPr>
              <a:t>v</a:t>
            </a:r>
            <a:r>
              <a:rPr lang="zh-CN" altLang="en-US" sz="2800" dirty="0">
                <a:latin typeface="楷体" pitchFamily="49" charset="-122"/>
                <a:ea typeface="楷体" pitchFamily="49" charset="-122"/>
              </a:rPr>
              <a:t>的基础上，隐层的概率确定</a:t>
            </a:r>
            <a:r>
              <a:rPr lang="zh-CN" altLang="en-US" sz="2800" dirty="0" smtClean="0">
                <a:latin typeface="楷体" pitchFamily="49" charset="-122"/>
                <a:ea typeface="楷体" pitchFamily="49" charset="-122"/>
              </a:rPr>
              <a:t>：</a:t>
            </a:r>
            <a:endParaRPr lang="en-US" altLang="zh-CN" sz="2800" dirty="0" smtClean="0">
              <a:latin typeface="楷体" pitchFamily="49" charset="-122"/>
              <a:ea typeface="楷体" pitchFamily="49" charset="-122"/>
            </a:endParaRPr>
          </a:p>
          <a:p>
            <a:pPr>
              <a:buFont typeface="Wingdings" pitchFamily="2" charset="2"/>
              <a:buChar char="ü"/>
            </a:pPr>
            <a:endParaRPr lang="zh-CN" altLang="en-US" sz="2800" dirty="0">
              <a:latin typeface="楷体" pitchFamily="49" charset="-122"/>
              <a:ea typeface="楷体" pitchFamily="49" charset="-122"/>
            </a:endParaRPr>
          </a:p>
          <a:p>
            <a:endParaRPr lang="zh-CN" altLang="en-US" sz="28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5" name="标题 1"/>
          <p:cNvSpPr txBox="1">
            <a:spLocks/>
          </p:cNvSpPr>
          <p:nvPr/>
        </p:nvSpPr>
        <p:spPr bwMode="auto">
          <a:xfrm>
            <a:off x="1619672" y="707065"/>
            <a:ext cx="5976664" cy="4993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3600" b="1" smtClean="0"/>
              <a:t>深度学习的具体模型与方法</a:t>
            </a:r>
            <a:endParaRPr lang="zh-CN" altLang="en-US" sz="3600" b="1" dirty="0"/>
          </a:p>
        </p:txBody>
      </p:sp>
      <p:cxnSp>
        <p:nvCxnSpPr>
          <p:cNvPr id="6"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115616" y="2636912"/>
            <a:ext cx="6624736" cy="937051"/>
          </a:xfrm>
          <a:prstGeom prst="rect">
            <a:avLst/>
          </a:prstGeom>
        </p:spPr>
      </p:pic>
      <p:pic>
        <p:nvPicPr>
          <p:cNvPr id="9" name="图片 8"/>
          <p:cNvPicPr>
            <a:picLocks noChangeAspect="1"/>
          </p:cNvPicPr>
          <p:nvPr/>
        </p:nvPicPr>
        <p:blipFill>
          <a:blip r:embed="rId4"/>
          <a:stretch>
            <a:fillRect/>
          </a:stretch>
        </p:blipFill>
        <p:spPr>
          <a:xfrm>
            <a:off x="2123728" y="4797152"/>
            <a:ext cx="4362450" cy="847725"/>
          </a:xfrm>
          <a:prstGeom prst="rect">
            <a:avLst/>
          </a:prstGeom>
        </p:spPr>
      </p:pic>
    </p:spTree>
    <p:extLst>
      <p:ext uri="{BB962C8B-B14F-4D97-AF65-F5344CB8AC3E}">
        <p14:creationId xmlns:p14="http://schemas.microsoft.com/office/powerpoint/2010/main" val="178978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3204" y="1735807"/>
            <a:ext cx="8229600" cy="4828366"/>
          </a:xfrm>
        </p:spPr>
        <p:txBody>
          <a:bodyPr/>
          <a:lstStyle/>
          <a:p>
            <a:pPr>
              <a:buFont typeface="Arial" charset="0"/>
              <a:buNone/>
            </a:pPr>
            <a:r>
              <a:rPr lang="zh-CN" altLang="en-US" sz="2400" b="1" u="sng" dirty="0">
                <a:latin typeface="楷体" pitchFamily="49" charset="-122"/>
                <a:ea typeface="楷体" pitchFamily="49" charset="-122"/>
              </a:rPr>
              <a:t>待求问题</a:t>
            </a:r>
            <a:r>
              <a:rPr lang="zh-CN" altLang="en-US" sz="2400" dirty="0">
                <a:latin typeface="楷体" pitchFamily="49" charset="-122"/>
                <a:ea typeface="楷体" pitchFamily="49" charset="-122"/>
              </a:rPr>
              <a:t>：给定一个满足独立同分布的</a:t>
            </a:r>
            <a:r>
              <a:rPr lang="zh-CN" altLang="en-US" sz="2400" dirty="0" smtClean="0">
                <a:latin typeface="楷体" pitchFamily="49" charset="-122"/>
                <a:ea typeface="楷体" pitchFamily="49" charset="-122"/>
              </a:rPr>
              <a:t>样本集：</a:t>
            </a:r>
            <a:r>
              <a:rPr lang="en-US" altLang="zh-CN" sz="2400" dirty="0" smtClean="0">
                <a:latin typeface="楷体" pitchFamily="49" charset="-122"/>
                <a:ea typeface="楷体" pitchFamily="49" charset="-122"/>
              </a:rPr>
              <a:t>D</a:t>
            </a:r>
            <a:r>
              <a:rPr lang="en-US" altLang="zh-CN" sz="2400" dirty="0">
                <a:latin typeface="楷体" pitchFamily="49" charset="-122"/>
                <a:ea typeface="楷体" pitchFamily="49" charset="-122"/>
              </a:rPr>
              <a:t>={</a:t>
            </a:r>
            <a:r>
              <a:rPr lang="en-US" altLang="zh-CN" sz="2400" b="1" dirty="0">
                <a:latin typeface="楷体" pitchFamily="49" charset="-122"/>
                <a:ea typeface="楷体" pitchFamily="49" charset="-122"/>
              </a:rPr>
              <a:t>v</a:t>
            </a:r>
            <a:r>
              <a:rPr lang="en-US" altLang="zh-CN" sz="2400" dirty="0">
                <a:latin typeface="楷体" pitchFamily="49" charset="-122"/>
                <a:ea typeface="楷体" pitchFamily="49" charset="-122"/>
              </a:rPr>
              <a:t>(1),</a:t>
            </a:r>
            <a:r>
              <a:rPr lang="en-US" altLang="zh-CN" sz="2400" b="1" dirty="0">
                <a:latin typeface="楷体" pitchFamily="49" charset="-122"/>
                <a:ea typeface="楷体" pitchFamily="49" charset="-122"/>
              </a:rPr>
              <a:t> v</a:t>
            </a:r>
            <a:r>
              <a:rPr lang="en-US" altLang="zh-CN" sz="2400" dirty="0">
                <a:latin typeface="楷体" pitchFamily="49" charset="-122"/>
                <a:ea typeface="楷体" pitchFamily="49" charset="-122"/>
              </a:rPr>
              <a:t>(2),…,</a:t>
            </a:r>
            <a:r>
              <a:rPr lang="en-US" altLang="zh-CN" sz="2400" b="1" dirty="0">
                <a:latin typeface="楷体" pitchFamily="49" charset="-122"/>
                <a:ea typeface="楷体" pitchFamily="49" charset="-122"/>
              </a:rPr>
              <a:t> v</a:t>
            </a:r>
            <a:r>
              <a:rPr lang="en-US" altLang="zh-CN" sz="2400" dirty="0">
                <a:latin typeface="楷体" pitchFamily="49" charset="-122"/>
                <a:ea typeface="楷体" pitchFamily="49" charset="-122"/>
              </a:rPr>
              <a:t>(N)}</a:t>
            </a:r>
            <a:r>
              <a:rPr lang="zh-CN" altLang="en-US" sz="2400" dirty="0">
                <a:latin typeface="楷体" pitchFamily="49" charset="-122"/>
                <a:ea typeface="楷体" pitchFamily="49" charset="-122"/>
              </a:rPr>
              <a:t>，需要学习模型参数</a:t>
            </a:r>
            <a:r>
              <a:rPr lang="en-US" altLang="zh-CN" sz="2400" dirty="0">
                <a:latin typeface="楷体" pitchFamily="49" charset="-122"/>
                <a:ea typeface="楷体" pitchFamily="49" charset="-122"/>
              </a:rPr>
              <a:t>θ={</a:t>
            </a:r>
            <a:r>
              <a:rPr lang="en-US" altLang="zh-CN" sz="2400" dirty="0" err="1">
                <a:latin typeface="楷体" pitchFamily="49" charset="-122"/>
                <a:ea typeface="楷体" pitchFamily="49" charset="-122"/>
              </a:rPr>
              <a:t>W,a,b</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a:t>
            </a:r>
          </a:p>
          <a:p>
            <a:pPr>
              <a:buFont typeface="Arial" charset="0"/>
              <a:buNone/>
            </a:pPr>
            <a:r>
              <a:rPr lang="zh-CN" altLang="en-US" sz="2400" b="1" u="sng" dirty="0" smtClean="0">
                <a:latin typeface="楷体" pitchFamily="49" charset="-122"/>
                <a:ea typeface="楷体" pitchFamily="49" charset="-122"/>
              </a:rPr>
              <a:t>求解</a:t>
            </a:r>
            <a:r>
              <a:rPr lang="zh-CN" altLang="en-US" sz="2400" b="1" dirty="0">
                <a:latin typeface="楷体" pitchFamily="49" charset="-122"/>
                <a:ea typeface="楷体" pitchFamily="49" charset="-122"/>
              </a:rPr>
              <a:t>：</a:t>
            </a:r>
          </a:p>
          <a:p>
            <a:pPr>
              <a:buFont typeface="Arial" charset="0"/>
              <a:buNone/>
            </a:pPr>
            <a:r>
              <a:rPr lang="zh-CN" altLang="en-US" sz="2400" dirty="0" smtClean="0">
                <a:latin typeface="楷体" pitchFamily="49" charset="-122"/>
                <a:ea typeface="楷体" pitchFamily="49" charset="-122"/>
              </a:rPr>
              <a:t>最大似然估计</a:t>
            </a:r>
            <a:r>
              <a:rPr lang="zh-CN" altLang="en-US" sz="2400" dirty="0">
                <a:latin typeface="楷体" pitchFamily="49" charset="-122"/>
                <a:ea typeface="楷体" pitchFamily="49" charset="-122"/>
              </a:rPr>
              <a:t>：</a:t>
            </a:r>
          </a:p>
          <a:p>
            <a:pPr>
              <a:buFont typeface="Arial" charset="0"/>
              <a:buNone/>
            </a:pPr>
            <a:r>
              <a:rPr lang="zh-CN" altLang="en-US" sz="2400" dirty="0" smtClean="0">
                <a:latin typeface="楷体" pitchFamily="49" charset="-122"/>
                <a:ea typeface="楷体" pitchFamily="49" charset="-122"/>
              </a:rPr>
              <a:t>我们</a:t>
            </a:r>
            <a:r>
              <a:rPr lang="zh-CN" altLang="en-US" sz="2400" dirty="0">
                <a:latin typeface="楷体" pitchFamily="49" charset="-122"/>
                <a:ea typeface="楷体" pitchFamily="49" charset="-122"/>
              </a:rPr>
              <a:t>需要选择一个参数，让我们当前的观测样本的概率最大</a:t>
            </a:r>
          </a:p>
          <a:p>
            <a:pPr>
              <a:buFont typeface="Arial" charset="0"/>
              <a:buNone/>
            </a:pPr>
            <a:r>
              <a:rPr lang="zh-CN" altLang="en-US" sz="2400" dirty="0" smtClean="0">
                <a:latin typeface="楷体" pitchFamily="49" charset="-122"/>
                <a:ea typeface="楷体" pitchFamily="49" charset="-122"/>
              </a:rPr>
              <a:t>对</a:t>
            </a:r>
            <a:r>
              <a:rPr lang="zh-CN" altLang="en-US" sz="2400" dirty="0">
                <a:latin typeface="楷体" pitchFamily="49" charset="-122"/>
                <a:ea typeface="楷体" pitchFamily="49" charset="-122"/>
              </a:rPr>
              <a:t>最大对数似然函数求导，即可得到</a:t>
            </a:r>
            <a:r>
              <a:rPr lang="en-US" altLang="zh-CN" sz="2400" dirty="0">
                <a:latin typeface="楷体" pitchFamily="49" charset="-122"/>
                <a:ea typeface="楷体" pitchFamily="49" charset="-122"/>
              </a:rPr>
              <a:t>L</a:t>
            </a:r>
            <a:r>
              <a:rPr lang="zh-CN" altLang="en-US" sz="2400" dirty="0">
                <a:latin typeface="楷体" pitchFamily="49" charset="-122"/>
                <a:ea typeface="楷体" pitchFamily="49" charset="-122"/>
              </a:rPr>
              <a:t>最大时对应的参数</a:t>
            </a:r>
            <a:r>
              <a:rPr lang="en-US" altLang="zh-CN" sz="2400" dirty="0">
                <a:latin typeface="楷体" pitchFamily="49" charset="-122"/>
                <a:ea typeface="楷体" pitchFamily="49" charset="-122"/>
              </a:rPr>
              <a:t>W</a:t>
            </a:r>
            <a:r>
              <a:rPr lang="zh-CN" altLang="en-US" sz="2400" dirty="0">
                <a:latin typeface="楷体" pitchFamily="49" charset="-122"/>
                <a:ea typeface="楷体" pitchFamily="49" charset="-122"/>
              </a:rPr>
              <a:t>：</a:t>
            </a:r>
          </a:p>
          <a:p>
            <a:pPr>
              <a:buFont typeface="Arial" charset="0"/>
              <a:buNone/>
            </a:pPr>
            <a:endParaRPr lang="zh-CN" altLang="en-US" sz="2800" dirty="0">
              <a:latin typeface="楷体" pitchFamily="49" charset="-122"/>
              <a:ea typeface="楷体" pitchFamily="49" charset="-122"/>
            </a:endParaRPr>
          </a:p>
          <a:p>
            <a:pPr>
              <a:buFont typeface="Arial" charset="0"/>
              <a:buNone/>
            </a:pPr>
            <a:endParaRPr lang="zh-CN" altLang="en-US" sz="2800" dirty="0">
              <a:latin typeface="楷体" pitchFamily="49" charset="-122"/>
              <a:ea typeface="楷体" pitchFamily="49" charset="-122"/>
            </a:endParaRPr>
          </a:p>
          <a:p>
            <a:pPr>
              <a:buFont typeface="Arial" charset="0"/>
              <a:buNone/>
            </a:pPr>
            <a:endParaRPr lang="zh-CN" altLang="en-US" sz="2800" dirty="0">
              <a:latin typeface="楷体" pitchFamily="49" charset="-122"/>
              <a:ea typeface="楷体" pitchFamily="49" charset="-122"/>
            </a:endParaRPr>
          </a:p>
          <a:p>
            <a:endParaRPr lang="zh-CN" altLang="en-US" sz="28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5" name="标题 1"/>
          <p:cNvSpPr txBox="1">
            <a:spLocks/>
          </p:cNvSpPr>
          <p:nvPr/>
        </p:nvSpPr>
        <p:spPr bwMode="auto">
          <a:xfrm>
            <a:off x="1619672" y="707065"/>
            <a:ext cx="5976664" cy="4993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3600" b="1" smtClean="0"/>
              <a:t>深度学习的具体模型与方法</a:t>
            </a:r>
            <a:endParaRPr lang="zh-CN" altLang="en-US" sz="3600" b="1" dirty="0"/>
          </a:p>
        </p:txBody>
      </p:sp>
      <p:cxnSp>
        <p:nvCxnSpPr>
          <p:cNvPr id="6" name="Straight Connector 4"/>
          <p:cNvCxnSpPr/>
          <p:nvPr/>
        </p:nvCxnSpPr>
        <p:spPr>
          <a:xfrm>
            <a:off x="323528" y="1622333"/>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noChangeArrowheads="1"/>
          </p:cNvPicPr>
          <p:nvPr/>
        </p:nvPicPr>
        <p:blipFill>
          <a:blip r:embed="rId3"/>
          <a:srcRect l="29283" t="48958" r="19766" b="33334"/>
          <a:stretch>
            <a:fillRect/>
          </a:stretch>
        </p:blipFill>
        <p:spPr bwMode="auto">
          <a:xfrm>
            <a:off x="2915816" y="2708920"/>
            <a:ext cx="4680520" cy="731331"/>
          </a:xfrm>
          <a:prstGeom prst="rect">
            <a:avLst/>
          </a:prstGeom>
          <a:noFill/>
          <a:ln w="9525">
            <a:noFill/>
            <a:miter lim="800000"/>
            <a:headEnd/>
            <a:tailEnd/>
          </a:ln>
        </p:spPr>
      </p:pic>
      <p:pic>
        <p:nvPicPr>
          <p:cNvPr id="8" name="Picture 5"/>
          <p:cNvPicPr>
            <a:picLocks noChangeAspect="1" noChangeArrowheads="1"/>
          </p:cNvPicPr>
          <p:nvPr/>
        </p:nvPicPr>
        <p:blipFill>
          <a:blip r:embed="rId4"/>
          <a:srcRect l="28697" t="55208" r="19766" b="31250"/>
          <a:stretch>
            <a:fillRect/>
          </a:stretch>
        </p:blipFill>
        <p:spPr bwMode="auto">
          <a:xfrm>
            <a:off x="1255204" y="4797152"/>
            <a:ext cx="6705600" cy="990600"/>
          </a:xfrm>
          <a:prstGeom prst="rect">
            <a:avLst/>
          </a:prstGeom>
          <a:noFill/>
          <a:ln w="9525">
            <a:noFill/>
            <a:miter lim="800000"/>
            <a:headEnd/>
            <a:tailEnd/>
          </a:ln>
        </p:spPr>
      </p:pic>
    </p:spTree>
    <p:extLst>
      <p:ext uri="{BB962C8B-B14F-4D97-AF65-F5344CB8AC3E}">
        <p14:creationId xmlns:p14="http://schemas.microsoft.com/office/powerpoint/2010/main" val="218255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sz="2400" dirty="0">
                <a:latin typeface="Adobe Caslon Pro"/>
                <a:ea typeface="楷体" pitchFamily="49" charset="-122"/>
              </a:rPr>
              <a:t>深度学习在多任务学习中的应用</a:t>
            </a:r>
          </a:p>
          <a:p>
            <a:endParaRPr lang="zh-CN" altLang="en-US" sz="2400" dirty="0">
              <a:latin typeface="Adobe Caslon Pro"/>
              <a:ea typeface="楷体" pitchFamily="49" charset="-122"/>
            </a:endParaRPr>
          </a:p>
          <a:p>
            <a:pPr>
              <a:buFont typeface="Wingdings" pitchFamily="2" charset="2"/>
              <a:buChar char="ü"/>
            </a:pPr>
            <a:r>
              <a:rPr lang="zh-CN" altLang="en-US" sz="2400" dirty="0">
                <a:latin typeface="Adobe Caslon Pro"/>
                <a:ea typeface="楷体" pitchFamily="49" charset="-122"/>
              </a:rPr>
              <a:t>在深度学习模型中，对于相关任务的联合学习，往往会取得较好的特征表达；</a:t>
            </a:r>
          </a:p>
          <a:p>
            <a:pPr>
              <a:buFont typeface="Wingdings" pitchFamily="2" charset="2"/>
              <a:buChar char="ü"/>
            </a:pPr>
            <a:r>
              <a:rPr lang="zh-CN" altLang="en-US" sz="2400" dirty="0">
                <a:latin typeface="Adobe Caslon Pro"/>
                <a:ea typeface="楷体" pitchFamily="49" charset="-122"/>
              </a:rPr>
              <a:t>多任务联合学习，能够增强损失函数的作用效能；</a:t>
            </a:r>
          </a:p>
          <a:p>
            <a:pPr>
              <a:buFont typeface="Wingdings" pitchFamily="2" charset="2"/>
              <a:buChar char="ü"/>
            </a:pPr>
            <a:endParaRPr lang="zh-CN" altLang="en-US" sz="2400" dirty="0">
              <a:latin typeface="Adobe Caslon Pro"/>
              <a:ea typeface="楷体" pitchFamily="49" charset="-122"/>
            </a:endParaRPr>
          </a:p>
          <a:p>
            <a:pPr>
              <a:buFont typeface="Wingdings" pitchFamily="2" charset="2"/>
              <a:buNone/>
            </a:pPr>
            <a:r>
              <a:rPr lang="zh-CN" altLang="en-US" sz="2400" dirty="0">
                <a:latin typeface="Adobe Caslon Pro"/>
                <a:ea typeface="楷体" pitchFamily="49" charset="-122"/>
              </a:rPr>
              <a:t>    比如：单独进行人脸检测会比较难（光照、遮挡等因素），但是当人脸检测与人脸识别这两个相关的任务联合学习时，人脸检测的难度反而降低了。</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3672408" cy="499393"/>
          </a:xfrm>
        </p:spPr>
        <p:txBody>
          <a:bodyPr/>
          <a:lstStyle/>
          <a:p>
            <a:r>
              <a:rPr lang="zh-CN" altLang="en-US" sz="3600" b="1" dirty="0" smtClean="0"/>
              <a:t>深度学习的应用</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077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sz="2400" dirty="0" smtClean="0"/>
              <a:t>对于</a:t>
            </a:r>
            <a:r>
              <a:rPr lang="zh-CN" altLang="en-US" sz="2400" dirty="0"/>
              <a:t>一个特定的框架，多少维的输入它可以表现得较优？</a:t>
            </a:r>
          </a:p>
          <a:p>
            <a:r>
              <a:rPr lang="zh-CN" altLang="en-US" sz="2400" dirty="0"/>
              <a:t>对捕捉短时或者长时间的时间依赖，哪种架构才是有效的？</a:t>
            </a:r>
          </a:p>
          <a:p>
            <a:r>
              <a:rPr lang="zh-CN" altLang="en-US" sz="2400" dirty="0"/>
              <a:t>如何对于一个给定的深度学习架构，融合多种感知的信息？</a:t>
            </a:r>
          </a:p>
          <a:p>
            <a:r>
              <a:rPr lang="zh-CN" altLang="en-US" sz="2400" dirty="0"/>
              <a:t>如何分辨和利用学习获得的中、高层特征语义知识？</a:t>
            </a:r>
          </a:p>
          <a:p>
            <a:r>
              <a:rPr lang="zh-CN" altLang="en-US" sz="2400" dirty="0"/>
              <a:t>有什么正确的机理可以去增强一个给定的深度学习架构，以改进其鲁棒性和对变形及数据丢失的不变性？</a:t>
            </a:r>
          </a:p>
          <a:p>
            <a:r>
              <a:rPr lang="zh-CN" altLang="en-US" sz="2400" dirty="0"/>
              <a:t>模型方面是否有其他更为有效且有理论依据的深度模型学习算法？</a:t>
            </a:r>
          </a:p>
          <a:p>
            <a:r>
              <a:rPr lang="zh-CN" altLang="en-US" sz="2400" dirty="0"/>
              <a:t>是否存在更有效的可并行训练算法？</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4320480" cy="499393"/>
          </a:xfrm>
        </p:spPr>
        <p:txBody>
          <a:bodyPr/>
          <a:lstStyle/>
          <a:p>
            <a:r>
              <a:rPr lang="zh-CN" altLang="en-US" sz="3600" b="1" dirty="0"/>
              <a:t>未来需解决的问题：</a:t>
            </a:r>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14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Deep Learning website</a:t>
            </a:r>
          </a:p>
          <a:p>
            <a:pPr marL="91440" lvl="0" indent="91440" eaLnBrk="1" fontAlgn="auto" hangingPunct="1">
              <a:lnSpc>
                <a:spcPts val="800"/>
              </a:lnSpc>
              <a:spcBef>
                <a:spcPts val="1200"/>
              </a:spcBef>
              <a:spcAft>
                <a:spcPts val="200"/>
              </a:spcAft>
              <a:buClr>
                <a:srgbClr val="1CADE4"/>
              </a:buClr>
              <a:buSzPct val="100000"/>
              <a:buNone/>
            </a:pPr>
            <a:r>
              <a:rPr lang="en-US" altLang="zh-CN" sz="2000" b="1" dirty="0">
                <a:solidFill>
                  <a:prstClr val="black"/>
                </a:solidFill>
                <a:latin typeface="Adobe Caslon Pro"/>
                <a:ea typeface="华文仿宋" panose="02010600040101010101" pitchFamily="2" charset="-122"/>
              </a:rPr>
              <a:t>     </a:t>
            </a:r>
            <a:r>
              <a:rPr lang="en-US" altLang="zh-CN" sz="2000" dirty="0">
                <a:solidFill>
                  <a:prstClr val="black"/>
                </a:solidFill>
                <a:latin typeface="Adobe Caslon Pro"/>
                <a:ea typeface="华文仿宋" panose="02010600040101010101" pitchFamily="2" charset="-122"/>
              </a:rPr>
              <a:t>– </a:t>
            </a:r>
            <a:r>
              <a:rPr lang="en-US" altLang="zh-CN" sz="2000" dirty="0">
                <a:solidFill>
                  <a:prstClr val="black"/>
                </a:solidFill>
                <a:latin typeface="Adobe Caslon Pro"/>
                <a:ea typeface="华文仿宋" panose="02010600040101010101" pitchFamily="2" charset="-122"/>
                <a:hlinkClick r:id="rId2"/>
              </a:rPr>
              <a:t>http://deeplearning.net/</a:t>
            </a:r>
            <a:endParaRPr lang="en-US" altLang="zh-CN" sz="2000"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Tx/>
              <a:buChar char="•"/>
            </a:pPr>
            <a:r>
              <a:rPr lang="en-US" altLang="zh-CN" sz="2000" b="1" dirty="0" err="1">
                <a:solidFill>
                  <a:prstClr val="black"/>
                </a:solidFill>
                <a:latin typeface="Adobe Caslon Pro"/>
                <a:ea typeface="华文仿宋" panose="02010600040101010101" pitchFamily="2" charset="-122"/>
              </a:rPr>
              <a:t>Matlab</a:t>
            </a:r>
            <a:r>
              <a:rPr lang="en-US" altLang="zh-CN" sz="2000" b="1" dirty="0">
                <a:solidFill>
                  <a:prstClr val="black"/>
                </a:solidFill>
                <a:latin typeface="Adobe Caslon Pro"/>
                <a:ea typeface="华文仿宋" panose="02010600040101010101" pitchFamily="2" charset="-122"/>
              </a:rPr>
              <a:t> code for R-ICA unsupervised algorithm</a:t>
            </a:r>
          </a:p>
          <a:p>
            <a:pPr marL="91440" lvl="0" indent="91440" eaLnBrk="1" fontAlgn="auto" hangingPunct="1">
              <a:lnSpc>
                <a:spcPts val="800"/>
              </a:lnSpc>
              <a:spcBef>
                <a:spcPts val="1200"/>
              </a:spcBef>
              <a:spcAft>
                <a:spcPts val="200"/>
              </a:spcAft>
              <a:buClr>
                <a:srgbClr val="1CADE4"/>
              </a:buClr>
              <a:buSzPct val="100000"/>
              <a:buNone/>
            </a:pPr>
            <a:r>
              <a:rPr lang="en-US" altLang="zh-CN" sz="2000" dirty="0">
                <a:solidFill>
                  <a:prstClr val="black"/>
                </a:solidFill>
                <a:latin typeface="Adobe Caslon Pro"/>
                <a:ea typeface="华文仿宋" panose="02010600040101010101" pitchFamily="2" charset="-122"/>
              </a:rPr>
              <a:t>    – </a:t>
            </a:r>
            <a:r>
              <a:rPr lang="en-US" altLang="zh-CN" sz="2000" dirty="0">
                <a:solidFill>
                  <a:prstClr val="black"/>
                </a:solidFill>
                <a:latin typeface="Adobe Caslon Pro"/>
                <a:ea typeface="华文仿宋" panose="02010600040101010101" pitchFamily="2" charset="-122"/>
                <a:hlinkClick r:id="rId3"/>
              </a:rPr>
              <a:t>http://eblearn.sourceforge.net/</a:t>
            </a:r>
            <a:endParaRPr lang="en-US" altLang="zh-CN" sz="2000" b="1"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Python-based learning library</a:t>
            </a:r>
          </a:p>
          <a:p>
            <a:pPr marL="91440" lvl="0" indent="91440" eaLnBrk="1" fontAlgn="auto" hangingPunct="1">
              <a:lnSpc>
                <a:spcPts val="800"/>
              </a:lnSpc>
              <a:spcBef>
                <a:spcPts val="1200"/>
              </a:spcBef>
              <a:spcAft>
                <a:spcPts val="200"/>
              </a:spcAft>
              <a:buClr>
                <a:srgbClr val="1CADE4"/>
              </a:buClr>
              <a:buSzPct val="100000"/>
              <a:buNone/>
            </a:pPr>
            <a:r>
              <a:rPr lang="en-US" altLang="zh-CN" sz="2000" dirty="0">
                <a:solidFill>
                  <a:prstClr val="black"/>
                </a:solidFill>
                <a:latin typeface="Adobe Caslon Pro"/>
                <a:ea typeface="华文仿宋" panose="02010600040101010101" pitchFamily="2" charset="-122"/>
              </a:rPr>
              <a:t>    – </a:t>
            </a:r>
            <a:r>
              <a:rPr lang="en-US" altLang="zh-CN" sz="2000" dirty="0">
                <a:solidFill>
                  <a:prstClr val="black"/>
                </a:solidFill>
                <a:latin typeface="Adobe Caslon Pro"/>
                <a:ea typeface="华文仿宋" panose="02010600040101010101" pitchFamily="2" charset="-122"/>
                <a:hlinkClick r:id="rId4"/>
              </a:rPr>
              <a:t>http://lush.sourceforge.net/</a:t>
            </a:r>
            <a:endParaRPr lang="en-US" altLang="zh-CN" sz="2000"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C++ code for </a:t>
            </a:r>
            <a:r>
              <a:rPr lang="en-US" altLang="zh-CN" sz="2000" b="1" dirty="0" err="1">
                <a:solidFill>
                  <a:prstClr val="black"/>
                </a:solidFill>
                <a:latin typeface="Adobe Caslon Pro"/>
                <a:ea typeface="华文仿宋" panose="02010600040101010101" pitchFamily="2" charset="-122"/>
              </a:rPr>
              <a:t>ConvNets</a:t>
            </a:r>
            <a:endParaRPr lang="en-US" altLang="zh-CN" sz="2000" b="1"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None/>
            </a:pPr>
            <a:r>
              <a:rPr lang="en-US" altLang="zh-CN" sz="2000" b="1" dirty="0">
                <a:solidFill>
                  <a:prstClr val="black"/>
                </a:solidFill>
                <a:latin typeface="Adobe Caslon Pro"/>
                <a:ea typeface="华文仿宋" panose="02010600040101010101" pitchFamily="2" charset="-122"/>
              </a:rPr>
              <a:t>    </a:t>
            </a:r>
            <a:r>
              <a:rPr lang="en-US" altLang="zh-CN" sz="2000" dirty="0">
                <a:solidFill>
                  <a:prstClr val="black"/>
                </a:solidFill>
                <a:latin typeface="Adobe Caslon Pro"/>
                <a:ea typeface="华文仿宋" panose="02010600040101010101" pitchFamily="2" charset="-122"/>
              </a:rPr>
              <a:t>– </a:t>
            </a:r>
            <a:r>
              <a:rPr lang="en-US" altLang="zh-CN" sz="2000" dirty="0">
                <a:solidFill>
                  <a:prstClr val="black"/>
                </a:solidFill>
                <a:latin typeface="Adobe Caslon Pro"/>
                <a:ea typeface="华文仿宋" panose="02010600040101010101" pitchFamily="2" charset="-122"/>
                <a:hlinkClick r:id="rId5"/>
              </a:rPr>
              <a:t>http://deeplearning.net/software/theano/</a:t>
            </a:r>
            <a:endParaRPr lang="zh-CN" altLang="en-US" sz="2000" b="1"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Lush learning library which includes </a:t>
            </a:r>
            <a:r>
              <a:rPr lang="en-US" altLang="zh-CN" sz="2000" b="1" dirty="0" err="1">
                <a:solidFill>
                  <a:prstClr val="black"/>
                </a:solidFill>
                <a:latin typeface="Adobe Caslon Pro"/>
                <a:ea typeface="华文仿宋" panose="02010600040101010101" pitchFamily="2" charset="-122"/>
              </a:rPr>
              <a:t>ConvNets</a:t>
            </a:r>
            <a:endParaRPr lang="en-US" altLang="zh-CN" sz="2000" b="1"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None/>
            </a:pPr>
            <a:r>
              <a:rPr lang="en-US" altLang="zh-CN" sz="2000" dirty="0">
                <a:solidFill>
                  <a:prstClr val="black"/>
                </a:solidFill>
                <a:latin typeface="Adobe Caslon Pro"/>
                <a:ea typeface="华文仿宋" panose="02010600040101010101" pitchFamily="2" charset="-122"/>
              </a:rPr>
              <a:t>    – </a:t>
            </a:r>
            <a:r>
              <a:rPr lang="en-US" altLang="zh-CN" sz="2000" dirty="0">
                <a:solidFill>
                  <a:prstClr val="black"/>
                </a:solidFill>
                <a:latin typeface="Adobe Caslon Pro"/>
                <a:ea typeface="华文仿宋" panose="02010600040101010101" pitchFamily="2" charset="-122"/>
                <a:hlinkClick r:id="rId6"/>
              </a:rPr>
              <a:t>http://ai.stanford.edu/~quocle/rica_release.zip</a:t>
            </a:r>
            <a:endParaRPr lang="en-US" altLang="zh-CN" sz="2000" b="1"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learning library that supports neural net training</a:t>
            </a:r>
          </a:p>
          <a:p>
            <a:pPr marL="91440" lvl="0" indent="91440" eaLnBrk="1" fontAlgn="auto" hangingPunct="1">
              <a:lnSpc>
                <a:spcPts val="800"/>
              </a:lnSpc>
              <a:spcBef>
                <a:spcPts val="1200"/>
              </a:spcBef>
              <a:spcAft>
                <a:spcPts val="200"/>
              </a:spcAft>
              <a:buClr>
                <a:srgbClr val="1CADE4"/>
              </a:buClr>
              <a:buSzPct val="100000"/>
              <a:buNone/>
            </a:pPr>
            <a:r>
              <a:rPr lang="en-US" altLang="zh-CN" sz="2000" dirty="0">
                <a:solidFill>
                  <a:prstClr val="black"/>
                </a:solidFill>
                <a:latin typeface="Adobe Caslon Pro"/>
                <a:ea typeface="华文仿宋" panose="02010600040101010101" pitchFamily="2" charset="-122"/>
              </a:rPr>
              <a:t>    – </a:t>
            </a:r>
            <a:r>
              <a:rPr lang="en-US" altLang="zh-CN" sz="2000" dirty="0">
                <a:solidFill>
                  <a:prstClr val="black"/>
                </a:solidFill>
                <a:latin typeface="Adobe Caslon Pro"/>
                <a:ea typeface="华文仿宋" panose="02010600040101010101" pitchFamily="2" charset="-122"/>
                <a:hlinkClick r:id="rId7"/>
              </a:rPr>
              <a:t>http://www.torch.ch</a:t>
            </a:r>
            <a:endParaRPr lang="en-US" altLang="zh-CN" sz="2000"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Font typeface="Tw Cen MT" panose="020B0602020104020603" pitchFamily="34" charset="0"/>
              <a:buChar char=" "/>
            </a:pPr>
            <a:r>
              <a:rPr lang="en-US" altLang="zh-CN" sz="2000" b="1" dirty="0">
                <a:solidFill>
                  <a:prstClr val="black"/>
                </a:solidFill>
                <a:latin typeface="Adobe Caslon Pro"/>
                <a:ea typeface="华文仿宋" panose="02010600040101010101" pitchFamily="2" charset="-122"/>
              </a:rPr>
              <a:t>Code used to generate demo for this tutorial </a:t>
            </a:r>
            <a:r>
              <a:rPr lang="en-US" altLang="zh-CN" sz="2000" dirty="0" err="1">
                <a:solidFill>
                  <a:prstClr val="black"/>
                </a:solidFill>
                <a:latin typeface="Adobe Caslon Pro"/>
                <a:ea typeface="华文仿宋" panose="02010600040101010101" pitchFamily="2" charset="-122"/>
              </a:rPr>
              <a:t>Ranzato</a:t>
            </a:r>
            <a:endParaRPr lang="en-US" altLang="zh-CN" sz="2000" dirty="0">
              <a:solidFill>
                <a:prstClr val="black"/>
              </a:solidFill>
              <a:latin typeface="Adobe Caslon Pro"/>
              <a:ea typeface="华文仿宋" panose="02010600040101010101" pitchFamily="2" charset="-122"/>
            </a:endParaRPr>
          </a:p>
          <a:p>
            <a:pPr marL="91440" lvl="0" indent="91440" eaLnBrk="1" fontAlgn="auto" hangingPunct="1">
              <a:lnSpc>
                <a:spcPts val="800"/>
              </a:lnSpc>
              <a:spcBef>
                <a:spcPts val="1200"/>
              </a:spcBef>
              <a:spcAft>
                <a:spcPts val="200"/>
              </a:spcAft>
              <a:buClr>
                <a:srgbClr val="1CADE4"/>
              </a:buClr>
              <a:buSzPct val="100000"/>
              <a:buNone/>
            </a:pPr>
            <a:r>
              <a:rPr lang="en-US" altLang="zh-CN" sz="2000" dirty="0">
                <a:solidFill>
                  <a:prstClr val="black"/>
                </a:solidFill>
                <a:latin typeface="Adobe Caslon Pro"/>
                <a:ea typeface="华文仿宋" panose="02010600040101010101" pitchFamily="2" charset="-122"/>
              </a:rPr>
              <a:t>    – </a:t>
            </a:r>
            <a:r>
              <a:rPr lang="en-US" altLang="zh-CN" sz="2000" dirty="0">
                <a:solidFill>
                  <a:prstClr val="black"/>
                </a:solidFill>
                <a:latin typeface="Adobe Caslon Pro"/>
                <a:ea typeface="华文仿宋" panose="02010600040101010101" pitchFamily="2" charset="-122"/>
                <a:hlinkClick r:id="rId8"/>
              </a:rPr>
              <a:t>http://cs.nyu.edu/~fergus/tutorials/deep_learning_cvpr12/</a:t>
            </a:r>
            <a:endParaRPr lang="zh-CN" altLang="en-US" sz="2000" dirty="0">
              <a:solidFill>
                <a:prstClr val="black"/>
              </a:solidFill>
              <a:latin typeface="Adobe Caslon Pro"/>
              <a:ea typeface="华文仿宋" panose="02010600040101010101" pitchFamily="2" charset="-122"/>
            </a:endParaRPr>
          </a:p>
          <a:p>
            <a:pPr indent="91440">
              <a:lnSpc>
                <a:spcPts val="800"/>
              </a:lnSpc>
            </a:pPr>
            <a:endParaRPr lang="zh-CN" altLang="en-US" sz="2000" dirty="0"/>
          </a:p>
        </p:txBody>
      </p:sp>
      <p:pic>
        <p:nvPicPr>
          <p:cNvPr id="4" name="图片 3"/>
          <p:cNvPicPr>
            <a:picLocks noChangeAspect="1"/>
          </p:cNvPicPr>
          <p:nvPr/>
        </p:nvPicPr>
        <p:blipFill>
          <a:blip r:embed="rId9"/>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5976664" cy="499393"/>
          </a:xfrm>
        </p:spPr>
        <p:txBody>
          <a:bodyPr/>
          <a:lstStyle/>
          <a:p>
            <a:r>
              <a:rPr lang="zh-CN" altLang="en-US" sz="3600" b="1" dirty="0" smtClean="0"/>
              <a:t>深度学习的具体模型与方法</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47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876" y="1715921"/>
            <a:ext cx="8229600" cy="4737415"/>
          </a:xfrm>
        </p:spPr>
        <p:txBody>
          <a:bodyPr/>
          <a:lstStyle/>
          <a:p>
            <a:pPr marL="0" indent="0">
              <a:buNone/>
            </a:pPr>
            <a:r>
              <a:rPr lang="zh-CN" altLang="en-US" sz="2800" dirty="0" smtClean="0">
                <a:solidFill>
                  <a:srgbClr val="002060"/>
                </a:solidFill>
              </a:rPr>
              <a:t>浅层学习是机器学习的第一次浪潮</a:t>
            </a:r>
            <a:endParaRPr lang="en-US" altLang="zh-CN" sz="2800" dirty="0" smtClean="0">
              <a:solidFill>
                <a:srgbClr val="002060"/>
              </a:solidFill>
            </a:endParaRPr>
          </a:p>
          <a:p>
            <a:pPr>
              <a:lnSpc>
                <a:spcPct val="90000"/>
              </a:lnSpc>
              <a:buFont typeface="Wingdings" pitchFamily="2" charset="2"/>
              <a:buChar char="ü"/>
            </a:pPr>
            <a:r>
              <a:rPr lang="zh-CN" altLang="en-US" sz="2800" dirty="0">
                <a:latin typeface="楷体" pitchFamily="49" charset="-122"/>
                <a:ea typeface="楷体" pitchFamily="49" charset="-122"/>
              </a:rPr>
              <a:t>人工神经网络（</a:t>
            </a:r>
            <a:r>
              <a:rPr lang="en-US" altLang="zh-CN" sz="2800" dirty="0">
                <a:latin typeface="楷体" pitchFamily="49" charset="-122"/>
                <a:ea typeface="楷体" pitchFamily="49" charset="-122"/>
              </a:rPr>
              <a:t>BP</a:t>
            </a:r>
            <a:r>
              <a:rPr lang="zh-CN" altLang="en-US" sz="2800" dirty="0">
                <a:latin typeface="楷体" pitchFamily="49" charset="-122"/>
                <a:ea typeface="楷体" pitchFamily="49" charset="-122"/>
              </a:rPr>
              <a:t>算法）</a:t>
            </a:r>
          </a:p>
          <a:p>
            <a:pPr>
              <a:lnSpc>
                <a:spcPct val="90000"/>
              </a:lnSpc>
              <a:buFont typeface="Arial" charset="0"/>
              <a:buNone/>
            </a:pPr>
            <a:r>
              <a:rPr lang="en-US" altLang="zh-CN" sz="2800" dirty="0">
                <a:latin typeface="楷体" pitchFamily="49" charset="-122"/>
                <a:ea typeface="楷体" pitchFamily="49" charset="-122"/>
              </a:rPr>
              <a:t>—</a:t>
            </a:r>
            <a:r>
              <a:rPr lang="zh-CN" altLang="en-US" sz="2800" dirty="0">
                <a:latin typeface="楷体" pitchFamily="49" charset="-122"/>
                <a:ea typeface="楷体" pitchFamily="49" charset="-122"/>
              </a:rPr>
              <a:t>虽被称作多层感知机，但实际是种只含有一层隐层节点的浅层模型</a:t>
            </a:r>
            <a:endParaRPr lang="en-US" altLang="zh-CN" sz="2800" dirty="0">
              <a:latin typeface="楷体" pitchFamily="49" charset="-122"/>
              <a:ea typeface="楷体" pitchFamily="49" charset="-122"/>
            </a:endParaRPr>
          </a:p>
          <a:p>
            <a:pPr>
              <a:lnSpc>
                <a:spcPct val="90000"/>
              </a:lnSpc>
              <a:buFont typeface="Wingdings" pitchFamily="2" charset="2"/>
              <a:buChar char="ü"/>
            </a:pPr>
            <a:r>
              <a:rPr lang="en-US" altLang="zh-CN" sz="2800" dirty="0">
                <a:latin typeface="楷体" pitchFamily="49" charset="-122"/>
                <a:ea typeface="楷体" pitchFamily="49" charset="-122"/>
              </a:rPr>
              <a:t>SVM</a:t>
            </a:r>
            <a:r>
              <a:rPr lang="zh-CN" altLang="en-US" sz="2800" dirty="0">
                <a:latin typeface="楷体" pitchFamily="49" charset="-122"/>
                <a:ea typeface="楷体" pitchFamily="49" charset="-122"/>
              </a:rPr>
              <a:t>、</a:t>
            </a:r>
            <a:r>
              <a:rPr lang="en-US" altLang="zh-CN" sz="2800" dirty="0">
                <a:latin typeface="楷体" pitchFamily="49" charset="-122"/>
                <a:ea typeface="楷体" pitchFamily="49" charset="-122"/>
              </a:rPr>
              <a:t>Boosting</a:t>
            </a:r>
            <a:r>
              <a:rPr lang="zh-CN" altLang="en-US" sz="2800" dirty="0">
                <a:latin typeface="楷体" pitchFamily="49" charset="-122"/>
                <a:ea typeface="楷体" pitchFamily="49" charset="-122"/>
              </a:rPr>
              <a:t>、最大熵方法（如</a:t>
            </a:r>
            <a:r>
              <a:rPr lang="en-US" altLang="zh-CN" sz="2800" dirty="0">
                <a:latin typeface="楷体" pitchFamily="49" charset="-122"/>
                <a:ea typeface="楷体" pitchFamily="49" charset="-122"/>
              </a:rPr>
              <a:t>LR</a:t>
            </a:r>
            <a:r>
              <a:rPr lang="zh-CN" altLang="en-US" sz="2800" dirty="0">
                <a:latin typeface="楷体" pitchFamily="49" charset="-122"/>
                <a:ea typeface="楷体" pitchFamily="49" charset="-122"/>
              </a:rPr>
              <a:t>，</a:t>
            </a:r>
            <a:r>
              <a:rPr lang="en-US" altLang="zh-CN" sz="2800" dirty="0">
                <a:latin typeface="楷体" pitchFamily="49" charset="-122"/>
                <a:ea typeface="楷体" pitchFamily="49" charset="-122"/>
              </a:rPr>
              <a:t>Logistic Regression</a:t>
            </a:r>
            <a:r>
              <a:rPr lang="zh-CN" altLang="en-US" sz="2800" dirty="0">
                <a:latin typeface="楷体" pitchFamily="49" charset="-122"/>
                <a:ea typeface="楷体" pitchFamily="49" charset="-122"/>
              </a:rPr>
              <a:t>）</a:t>
            </a:r>
          </a:p>
          <a:p>
            <a:pPr>
              <a:lnSpc>
                <a:spcPct val="90000"/>
              </a:lnSpc>
              <a:buFont typeface="Arial" charset="0"/>
              <a:buNone/>
            </a:pPr>
            <a:r>
              <a:rPr lang="en-US" altLang="zh-CN" sz="2800" dirty="0">
                <a:latin typeface="楷体" pitchFamily="49" charset="-122"/>
                <a:ea typeface="楷体" pitchFamily="49" charset="-122"/>
              </a:rPr>
              <a:t>—</a:t>
            </a:r>
            <a:r>
              <a:rPr lang="zh-CN" altLang="en-US" sz="2800" dirty="0">
                <a:latin typeface="楷体" pitchFamily="49" charset="-122"/>
                <a:ea typeface="楷体" pitchFamily="49" charset="-122"/>
              </a:rPr>
              <a:t>带有一层隐层节点（如</a:t>
            </a:r>
            <a:r>
              <a:rPr lang="en-US" altLang="zh-CN" sz="2800" dirty="0">
                <a:latin typeface="楷体" pitchFamily="49" charset="-122"/>
                <a:ea typeface="楷体" pitchFamily="49" charset="-122"/>
              </a:rPr>
              <a:t>SVM</a:t>
            </a:r>
            <a:r>
              <a:rPr lang="zh-CN" altLang="en-US" sz="2800" dirty="0">
                <a:latin typeface="楷体" pitchFamily="49" charset="-122"/>
                <a:ea typeface="楷体" pitchFamily="49" charset="-122"/>
              </a:rPr>
              <a:t>、</a:t>
            </a:r>
            <a:r>
              <a:rPr lang="en-US" altLang="zh-CN" sz="2800" dirty="0">
                <a:latin typeface="楷体" pitchFamily="49" charset="-122"/>
                <a:ea typeface="楷体" pitchFamily="49" charset="-122"/>
              </a:rPr>
              <a:t>Boosting</a:t>
            </a:r>
            <a:r>
              <a:rPr lang="zh-CN" altLang="en-US" sz="2800" dirty="0">
                <a:latin typeface="楷体" pitchFamily="49" charset="-122"/>
                <a:ea typeface="楷体" pitchFamily="49" charset="-122"/>
              </a:rPr>
              <a:t>），或没有隐层节点（如</a:t>
            </a:r>
            <a:r>
              <a:rPr lang="en-US" altLang="zh-CN" sz="2800" dirty="0">
                <a:latin typeface="楷体" pitchFamily="49" charset="-122"/>
                <a:ea typeface="楷体" pitchFamily="49" charset="-122"/>
              </a:rPr>
              <a:t>LR</a:t>
            </a:r>
            <a:r>
              <a:rPr lang="zh-CN" altLang="en-US" sz="2800" dirty="0">
                <a:latin typeface="楷体" pitchFamily="49" charset="-122"/>
                <a:ea typeface="楷体" pitchFamily="49" charset="-122"/>
              </a:rPr>
              <a:t>）的浅层模型</a:t>
            </a:r>
          </a:p>
          <a:p>
            <a:pPr>
              <a:lnSpc>
                <a:spcPct val="90000"/>
              </a:lnSpc>
              <a:buFont typeface="Arial" charset="0"/>
              <a:buNone/>
            </a:pPr>
            <a:r>
              <a:rPr lang="zh-CN" altLang="en-US" sz="2800" dirty="0">
                <a:solidFill>
                  <a:srgbClr val="FF0000"/>
                </a:solidFill>
                <a:latin typeface="楷体" pitchFamily="49" charset="-122"/>
                <a:ea typeface="楷体" pitchFamily="49" charset="-122"/>
              </a:rPr>
              <a:t>局限性：</a:t>
            </a:r>
            <a:r>
              <a:rPr lang="zh-CN" altLang="en-US" sz="2800" dirty="0">
                <a:latin typeface="楷体" pitchFamily="49" charset="-122"/>
                <a:ea typeface="楷体" pitchFamily="49" charset="-122"/>
              </a:rPr>
              <a:t>有限样本和计算单元情况下对复杂函数的表示能力有限，针对复杂分类问题其泛化能力受限。</a:t>
            </a:r>
            <a:endParaRPr lang="en-US" altLang="zh-CN" sz="2800" dirty="0">
              <a:latin typeface="楷体" pitchFamily="49" charset="-122"/>
              <a:ea typeface="楷体" pitchFamily="49" charset="-122"/>
            </a:endParaRPr>
          </a:p>
          <a:p>
            <a:pPr marL="0" indent="0">
              <a:buNone/>
            </a:pP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205188" y="645507"/>
            <a:ext cx="4536504" cy="5760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b="1" dirty="0" smtClean="0"/>
              <a:t>浅层学习与深度学习</a:t>
            </a:r>
            <a:endParaRPr lang="zh-CN" altLang="en-US" sz="2800" b="1" dirty="0"/>
          </a:p>
        </p:txBody>
      </p:sp>
    </p:spTree>
    <p:extLst>
      <p:ext uri="{BB962C8B-B14F-4D97-AF65-F5344CB8AC3E}">
        <p14:creationId xmlns:p14="http://schemas.microsoft.com/office/powerpoint/2010/main" val="29540301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332656"/>
            <a:ext cx="8229600" cy="4525963"/>
          </a:xfrm>
        </p:spPr>
        <p:txBody>
          <a:bodyPr>
            <a:scene3d>
              <a:camera prst="orthographicFront"/>
              <a:lightRig rig="soft" dir="t">
                <a:rot lat="0" lon="0" rev="15600000"/>
              </a:lightRig>
            </a:scene3d>
            <a:sp3d extrusionH="57150" prstMaterial="softEdge">
              <a:bevelT w="25400" h="38100"/>
            </a:sp3d>
          </a:bodyPr>
          <a:lstStyle/>
          <a:p>
            <a:endParaRPr lang="en-US" altLang="zh-CN" b="1" dirty="0" smtClean="0">
              <a:ln/>
              <a:solidFill>
                <a:schemeClr val="accent4"/>
              </a:solidFill>
            </a:endParaRPr>
          </a:p>
          <a:p>
            <a:endParaRPr lang="en-US" altLang="zh-CN" b="1" dirty="0">
              <a:ln/>
              <a:solidFill>
                <a:schemeClr val="accent4"/>
              </a:solidFill>
            </a:endParaRPr>
          </a:p>
          <a:p>
            <a:endParaRPr lang="en-US" altLang="zh-CN" b="1" dirty="0" smtClean="0">
              <a:ln/>
              <a:solidFill>
                <a:schemeClr val="accent4"/>
              </a:solidFill>
            </a:endParaRPr>
          </a:p>
          <a:p>
            <a:pPr marL="0" indent="0">
              <a:buNone/>
            </a:pPr>
            <a:r>
              <a:rPr lang="en-US" altLang="zh-CN" sz="7200" b="1" dirty="0" smtClean="0">
                <a:ln w="9525">
                  <a:solidFill>
                    <a:schemeClr val="bg1"/>
                  </a:solidFill>
                  <a:prstDash val="solid"/>
                </a:ln>
                <a:solidFill>
                  <a:srgbClr val="0070C0"/>
                </a:solidFill>
                <a:effectLst>
                  <a:outerShdw blurRad="12700" dist="38100" dir="2700000" algn="tl" rotWithShape="0">
                    <a:schemeClr val="bg1">
                      <a:lumMod val="50000"/>
                    </a:schemeClr>
                  </a:outerShdw>
                </a:effectLst>
              </a:rPr>
              <a:t>              </a:t>
            </a:r>
            <a:r>
              <a:rPr lang="zh-CN" altLang="en-US" sz="7200" b="1" dirty="0" smtClean="0">
                <a:ln w="9525">
                  <a:solidFill>
                    <a:schemeClr val="bg1"/>
                  </a:solidFill>
                  <a:prstDash val="solid"/>
                </a:ln>
                <a:solidFill>
                  <a:srgbClr val="0070C0"/>
                </a:solidFill>
                <a:effectLst>
                  <a:outerShdw blurRad="12700" dist="38100" dir="2700000" algn="tl" rotWithShape="0">
                    <a:schemeClr val="bg1">
                      <a:lumMod val="50000"/>
                    </a:schemeClr>
                  </a:outerShdw>
                </a:effectLst>
              </a:rPr>
              <a:t>谢谢！</a:t>
            </a:r>
            <a:endParaRPr lang="zh-CN" altLang="en-US" sz="7200" b="1" dirty="0">
              <a:ln w="9525">
                <a:solidFill>
                  <a:schemeClr val="bg1"/>
                </a:solidFill>
                <a:prstDash val="solid"/>
              </a:ln>
              <a:solidFill>
                <a:srgbClr val="0070C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9015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796913" y="1892756"/>
            <a:ext cx="7311262" cy="4632588"/>
          </a:xfrm>
          <a:prstGeom prst="rect">
            <a:avLst/>
          </a:prstGeom>
        </p:spPr>
      </p:pic>
      <p:pic>
        <p:nvPicPr>
          <p:cNvPr id="4" name="图片 3"/>
          <p:cNvPicPr>
            <a:picLocks noChangeAspect="1"/>
          </p:cNvPicPr>
          <p:nvPr/>
        </p:nvPicPr>
        <p:blipFill>
          <a:blip r:embed="rId3"/>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212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en-US" altLang="zh-CN" sz="2800" dirty="0"/>
              <a:t>2006</a:t>
            </a:r>
            <a:r>
              <a:rPr lang="zh-CN" altLang="en-US" sz="2800" dirty="0"/>
              <a:t>年，加拿大多伦多大学教授、机器学习领域的泰斗</a:t>
            </a:r>
            <a:r>
              <a:rPr lang="en-US" altLang="zh-CN" sz="2800" dirty="0"/>
              <a:t>Geoffrey Hinton</a:t>
            </a:r>
            <a:r>
              <a:rPr lang="zh-CN" altLang="en-US" sz="2800" dirty="0"/>
              <a:t>在</a:t>
            </a:r>
            <a:r>
              <a:rPr lang="en-US" altLang="zh-CN" sz="2800" dirty="0"/>
              <a:t>《</a:t>
            </a:r>
            <a:r>
              <a:rPr lang="zh-CN" altLang="en-US" sz="2800" dirty="0"/>
              <a:t>科学</a:t>
            </a:r>
            <a:r>
              <a:rPr lang="en-US" altLang="zh-CN" sz="2800" dirty="0"/>
              <a:t>》</a:t>
            </a:r>
            <a:r>
              <a:rPr lang="zh-CN" altLang="en-US" sz="2800" dirty="0"/>
              <a:t>上发表论文提出深度学习主要观点：</a:t>
            </a:r>
          </a:p>
          <a:p>
            <a:r>
              <a:rPr lang="en-US" altLang="zh-CN" sz="2800" dirty="0"/>
              <a:t>1</a:t>
            </a:r>
            <a:r>
              <a:rPr lang="zh-CN" altLang="en-US" sz="2800" dirty="0"/>
              <a:t>）多隐层的人工神经网络具有优异的特征学习能力，学习得到的特征对数据有更本质的刻画，从而有利于可视化或分类；</a:t>
            </a:r>
          </a:p>
          <a:p>
            <a:r>
              <a:rPr lang="en-US" altLang="zh-CN" sz="2800" dirty="0"/>
              <a:t>2</a:t>
            </a:r>
            <a:r>
              <a:rPr lang="zh-CN" altLang="en-US" sz="2800" dirty="0"/>
              <a:t>）深度神经网络在训练上的难度，可以通过“逐层初始化”（</a:t>
            </a:r>
            <a:r>
              <a:rPr lang="en-US" altLang="zh-CN" sz="2800" dirty="0"/>
              <a:t>layer-wise pre-training</a:t>
            </a:r>
            <a:r>
              <a:rPr lang="zh-CN" altLang="en-US" sz="2800" dirty="0"/>
              <a:t>）来有效克服，逐层初始化可通过无监督学习实现的</a:t>
            </a:r>
            <a:r>
              <a:rPr lang="zh-CN" altLang="en-US" dirty="0"/>
              <a:t>。</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905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2132856"/>
            <a:ext cx="8229600" cy="4525963"/>
          </a:xfrm>
        </p:spPr>
        <p:txBody>
          <a:bodyPr/>
          <a:lstStyle/>
          <a:p>
            <a:r>
              <a:rPr lang="zh-CN" altLang="en-US" dirty="0" smtClean="0"/>
              <a:t>深度学习：深度</a:t>
            </a:r>
            <a:r>
              <a:rPr lang="zh-CN" altLang="en-US" dirty="0"/>
              <a:t>学习通过组合低层特征形成更加抽象的高层表示属性类别或特征，以发现数据的分布式特征</a:t>
            </a:r>
            <a:r>
              <a:rPr lang="zh-CN" altLang="en-US" dirty="0" smtClean="0"/>
              <a:t>表示</a:t>
            </a:r>
            <a:endParaRPr lang="en-US" altLang="zh-CN" dirty="0" smtClean="0"/>
          </a:p>
          <a:p>
            <a:endParaRPr lang="en-US" altLang="zh-CN" dirty="0" smtClean="0"/>
          </a:p>
          <a:p>
            <a:r>
              <a:rPr lang="zh-CN" altLang="en-US" dirty="0" smtClean="0"/>
              <a:t>深度神经网络：含有多个隐层的神经网络</a:t>
            </a:r>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793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36" y="1892756"/>
            <a:ext cx="2483768" cy="4802394"/>
          </a:xfrm>
        </p:spPr>
        <p:style>
          <a:lnRef idx="3">
            <a:schemeClr val="lt1"/>
          </a:lnRef>
          <a:fillRef idx="1">
            <a:schemeClr val="accent1"/>
          </a:fillRef>
          <a:effectRef idx="1">
            <a:schemeClr val="accent1"/>
          </a:effectRef>
          <a:fontRef idx="minor">
            <a:schemeClr val="lt1"/>
          </a:fontRef>
        </p:style>
        <p:txBody>
          <a:bodyPr/>
          <a:lstStyle/>
          <a:p>
            <a:pPr marL="0" indent="0">
              <a:buNone/>
            </a:pPr>
            <a:r>
              <a:rPr lang="en-US" altLang="zh-CN" sz="2400" dirty="0" smtClean="0">
                <a:latin typeface="楷体" pitchFamily="49" charset="-122"/>
                <a:ea typeface="楷体" pitchFamily="49" charset="-122"/>
              </a:rPr>
              <a:t>1981</a:t>
            </a:r>
            <a:r>
              <a:rPr lang="zh-CN" altLang="en-US" sz="2400" dirty="0">
                <a:latin typeface="楷体" pitchFamily="49" charset="-122"/>
                <a:ea typeface="楷体" pitchFamily="49" charset="-122"/>
              </a:rPr>
              <a:t>年的诺贝尔医学奖获得者 </a:t>
            </a:r>
            <a:r>
              <a:rPr lang="en-US" altLang="zh-CN" sz="2400" dirty="0">
                <a:latin typeface="楷体" pitchFamily="49" charset="-122"/>
                <a:ea typeface="楷体" pitchFamily="49" charset="-122"/>
              </a:rPr>
              <a:t>David Hubel</a:t>
            </a:r>
            <a:r>
              <a:rPr lang="zh-CN" altLang="en-US" sz="2400" dirty="0">
                <a:latin typeface="楷体" pitchFamily="49" charset="-122"/>
                <a:ea typeface="楷体" pitchFamily="49" charset="-122"/>
              </a:rPr>
              <a:t>和</a:t>
            </a:r>
            <a:r>
              <a:rPr lang="en-US" altLang="zh-CN" sz="2400" dirty="0" err="1" smtClean="0">
                <a:latin typeface="楷体" pitchFamily="49" charset="-122"/>
                <a:ea typeface="楷体" pitchFamily="49" charset="-122"/>
              </a:rPr>
              <a:t>Torsten</a:t>
            </a:r>
            <a:r>
              <a:rPr lang="en-US" altLang="zh-CN" sz="2400" dirty="0" smtClean="0">
                <a:latin typeface="楷体" pitchFamily="49" charset="-122"/>
                <a:ea typeface="楷体" pitchFamily="49" charset="-122"/>
              </a:rPr>
              <a:t> Wiesel</a:t>
            </a:r>
            <a:r>
              <a:rPr lang="zh-CN" altLang="en-US" sz="2400" dirty="0">
                <a:latin typeface="楷体" pitchFamily="49" charset="-122"/>
                <a:ea typeface="楷体" pitchFamily="49" charset="-122"/>
              </a:rPr>
              <a:t>发现</a:t>
            </a:r>
            <a:r>
              <a:rPr lang="zh-CN" altLang="en-US" sz="2400" dirty="0" smtClean="0">
                <a:latin typeface="楷体" pitchFamily="49" charset="-122"/>
                <a:ea typeface="楷体" pitchFamily="49" charset="-122"/>
              </a:rPr>
              <a:t>了一</a:t>
            </a:r>
            <a:r>
              <a:rPr lang="zh-CN" altLang="en-US" sz="2400" dirty="0">
                <a:latin typeface="楷体" pitchFamily="49" charset="-122"/>
                <a:ea typeface="楷体" pitchFamily="49" charset="-122"/>
              </a:rPr>
              <a:t>种被称为“方向选择性细胞的神经元细胞，当瞳孔发现了眼前的物体的边缘，而且这个边缘指向某个方向时，这种神经元细胞就会活跃</a:t>
            </a:r>
          </a:p>
          <a:p>
            <a:endParaRPr lang="zh-CN" altLang="en-US" sz="2000"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979679" y="5877272"/>
            <a:ext cx="3816424" cy="6480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b="1" dirty="0" smtClean="0"/>
              <a:t>为什么采用层次网络</a:t>
            </a:r>
            <a:endParaRPr lang="zh-CN" altLang="en-US" sz="2800" b="1" dirty="0"/>
          </a:p>
        </p:txBody>
      </p:sp>
      <p:pic>
        <p:nvPicPr>
          <p:cNvPr id="7" name="图片 6"/>
          <p:cNvPicPr>
            <a:picLocks noChangeAspect="1"/>
          </p:cNvPicPr>
          <p:nvPr/>
        </p:nvPicPr>
        <p:blipFill>
          <a:blip r:embed="rId3"/>
          <a:stretch>
            <a:fillRect/>
          </a:stretch>
        </p:blipFill>
        <p:spPr>
          <a:xfrm>
            <a:off x="2918437" y="1922946"/>
            <a:ext cx="6226723" cy="3577926"/>
          </a:xfrm>
          <a:prstGeom prst="rect">
            <a:avLst/>
          </a:prstGeom>
        </p:spPr>
      </p:pic>
    </p:spTree>
    <p:extLst>
      <p:ext uri="{BB962C8B-B14F-4D97-AF65-F5344CB8AC3E}">
        <p14:creationId xmlns:p14="http://schemas.microsoft.com/office/powerpoint/2010/main" val="2988891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55576" y="2097147"/>
            <a:ext cx="2552898" cy="64807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323528" y="2132856"/>
            <a:ext cx="8229600" cy="4525963"/>
          </a:xfrm>
        </p:spPr>
        <p:txBody>
          <a:bodyPr/>
          <a:lstStyle/>
          <a:p>
            <a:r>
              <a:rPr lang="zh-CN" altLang="en-US" dirty="0">
                <a:solidFill>
                  <a:schemeClr val="bg1"/>
                </a:solidFill>
              </a:rPr>
              <a:t>人脑视觉机理</a:t>
            </a:r>
          </a:p>
          <a:p>
            <a:r>
              <a:rPr lang="zh-CN" altLang="en-US" dirty="0" smtClean="0"/>
              <a:t>    人</a:t>
            </a:r>
            <a:r>
              <a:rPr lang="zh-CN" altLang="en-US" dirty="0"/>
              <a:t>的视觉系统的信息处理是分级的</a:t>
            </a:r>
          </a:p>
          <a:p>
            <a:r>
              <a:rPr lang="zh-CN" altLang="en-US" dirty="0" smtClean="0"/>
              <a:t>    高层</a:t>
            </a:r>
            <a:r>
              <a:rPr lang="zh-CN" altLang="en-US" dirty="0"/>
              <a:t>的特征是低层特征的组合，从低层到高层的特征表示越来越抽象，越来越能表现语义或者意图</a:t>
            </a:r>
          </a:p>
          <a:p>
            <a:r>
              <a:rPr lang="zh-CN" altLang="en-US" dirty="0" smtClean="0"/>
              <a:t>    抽象</a:t>
            </a:r>
            <a:r>
              <a:rPr lang="zh-CN" altLang="en-US" dirty="0"/>
              <a:t>层面越高，存在的可能猜测就越少，就越利于分类</a:t>
            </a:r>
          </a:p>
          <a:p>
            <a:endParaRPr lang="zh-CN" altLang="en-US" dirty="0"/>
          </a:p>
        </p:txBody>
      </p:sp>
      <p:pic>
        <p:nvPicPr>
          <p:cNvPr id="4" name="图片 3"/>
          <p:cNvPicPr>
            <a:picLocks noChangeAspect="1"/>
          </p:cNvPicPr>
          <p:nvPr/>
        </p:nvPicPr>
        <p:blipFill>
          <a:blip r:embed="rId2"/>
          <a:stretch>
            <a:fillRect/>
          </a:stretch>
        </p:blipFill>
        <p:spPr>
          <a:xfrm>
            <a:off x="179512" y="404664"/>
            <a:ext cx="1230908" cy="1104197"/>
          </a:xfrm>
          <a:prstGeom prst="rect">
            <a:avLst/>
          </a:prstGeom>
        </p:spPr>
      </p:pic>
      <p:sp>
        <p:nvSpPr>
          <p:cNvPr id="2" name="标题 1"/>
          <p:cNvSpPr>
            <a:spLocks noGrp="1"/>
          </p:cNvSpPr>
          <p:nvPr>
            <p:ph type="title"/>
          </p:nvPr>
        </p:nvSpPr>
        <p:spPr>
          <a:xfrm>
            <a:off x="1619672" y="707065"/>
            <a:ext cx="2376264" cy="499393"/>
          </a:xfrm>
        </p:spPr>
        <p:txBody>
          <a:bodyPr/>
          <a:lstStyle/>
          <a:p>
            <a:r>
              <a:rPr lang="zh-CN" altLang="en-US" sz="3600" b="1" dirty="0" smtClean="0"/>
              <a:t>基本概念</a:t>
            </a:r>
            <a:endParaRPr lang="zh-CN" altLang="en-US" sz="3600" b="1" dirty="0"/>
          </a:p>
        </p:txBody>
      </p:sp>
      <p:cxnSp>
        <p:nvCxnSpPr>
          <p:cNvPr id="5" name="Straight Connector 4"/>
          <p:cNvCxnSpPr/>
          <p:nvPr/>
        </p:nvCxnSpPr>
        <p:spPr>
          <a:xfrm>
            <a:off x="323528" y="170080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740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7473</TotalTime>
  <Words>1611</Words>
  <Application>Microsoft Office PowerPoint</Application>
  <PresentationFormat>全屏显示(4:3)</PresentationFormat>
  <Paragraphs>199</Paragraphs>
  <Slides>40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Adobe Caslon Pro</vt:lpstr>
      <vt:lpstr>华文仿宋</vt:lpstr>
      <vt:lpstr>华文楷体</vt:lpstr>
      <vt:lpstr>楷体</vt:lpstr>
      <vt:lpstr>宋体</vt:lpstr>
      <vt:lpstr>微软雅黑</vt:lpstr>
      <vt:lpstr>Arial</vt:lpstr>
      <vt:lpstr>Calibri</vt:lpstr>
      <vt:lpstr>Cambria Math</vt:lpstr>
      <vt:lpstr>Tw Cen MT</vt:lpstr>
      <vt:lpstr>Wingdings</vt:lpstr>
      <vt:lpstr>Office 主题</vt:lpstr>
      <vt:lpstr>PowerPoint 演示文稿</vt:lpstr>
      <vt:lpstr>PowerPoint 演示文稿</vt:lpstr>
      <vt:lpstr>特征表示</vt:lpstr>
      <vt:lpstr>基本概念</vt:lpstr>
      <vt:lpstr>基本概念</vt:lpstr>
      <vt:lpstr>基本概念</vt:lpstr>
      <vt:lpstr>基本概念</vt:lpstr>
      <vt:lpstr>基本概念</vt:lpstr>
      <vt:lpstr>基本概念</vt:lpstr>
      <vt:lpstr>基本概念</vt:lpstr>
      <vt:lpstr>基本概念</vt:lpstr>
      <vt:lpstr>PowerPoint 演示文稿</vt:lpstr>
      <vt:lpstr>神经网络</vt:lpstr>
      <vt:lpstr>神经网络</vt:lpstr>
      <vt:lpstr>多层感知器</vt:lpstr>
      <vt:lpstr>多层感知器</vt:lpstr>
      <vt:lpstr>反向传播算法</vt:lpstr>
      <vt:lpstr>PowerPoint 演示文稿</vt:lpstr>
      <vt:lpstr>深度神经网络</vt:lpstr>
      <vt:lpstr>深度神经网络</vt:lpstr>
      <vt:lpstr>深度神经网络</vt:lpstr>
      <vt:lpstr>深度学习的具体模型与方法</vt:lpstr>
      <vt:lpstr>深度学习的具体模型与方法</vt:lpstr>
      <vt:lpstr>深度学习的具体模型与方法</vt:lpstr>
      <vt:lpstr>PowerPoint 演示文稿</vt:lpstr>
      <vt:lpstr>PowerPoint 演示文稿</vt:lpstr>
      <vt:lpstr>深度学习的具体模型与方法</vt:lpstr>
      <vt:lpstr>深度学习的具体模型与方法</vt:lpstr>
      <vt:lpstr>深度学习的具体模型与方法</vt:lpstr>
      <vt:lpstr>深度学习的具体模型与方法</vt:lpstr>
      <vt:lpstr>深度学习的具体模型与方法</vt:lpstr>
      <vt:lpstr>PowerPoint 演示文稿</vt:lpstr>
      <vt:lpstr>PowerPoint 演示文稿</vt:lpstr>
      <vt:lpstr>PowerPoint 演示文稿</vt:lpstr>
      <vt:lpstr>PowerPoint 演示文稿</vt:lpstr>
      <vt:lpstr>PowerPoint 演示文稿</vt:lpstr>
      <vt:lpstr>深度学习的应用</vt:lpstr>
      <vt:lpstr>未来需解决的问题：</vt:lpstr>
      <vt:lpstr>深度学习的具体模型与方法</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Windows User</cp:lastModifiedBy>
  <cp:revision>474</cp:revision>
  <dcterms:created xsi:type="dcterms:W3CDTF">2013-10-30T09:04:50Z</dcterms:created>
  <dcterms:modified xsi:type="dcterms:W3CDTF">2015-05-22T08:26:48Z</dcterms:modified>
</cp:coreProperties>
</file>